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90" r:id="rId3"/>
    <p:sldId id="281" r:id="rId4"/>
    <p:sldId id="298" r:id="rId5"/>
    <p:sldId id="267" r:id="rId6"/>
    <p:sldId id="292" r:id="rId7"/>
    <p:sldId id="291" r:id="rId8"/>
    <p:sldId id="262" r:id="rId9"/>
    <p:sldId id="264" r:id="rId10"/>
    <p:sldId id="287" r:id="rId11"/>
    <p:sldId id="282" r:id="rId12"/>
    <p:sldId id="279" r:id="rId13"/>
    <p:sldId id="289" r:id="rId14"/>
    <p:sldId id="285" r:id="rId15"/>
    <p:sldId id="286" r:id="rId16"/>
    <p:sldId id="294" r:id="rId17"/>
    <p:sldId id="296" r:id="rId18"/>
    <p:sldId id="297" r:id="rId19"/>
    <p:sldId id="295" r:id="rId20"/>
    <p:sldId id="284" r:id="rId2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93" d="100"/>
          <a:sy n="93" d="100"/>
        </p:scale>
        <p:origin x="-208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15/12/2015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1400956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2533532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3403790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1119501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2243018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1151343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2393906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33004555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38711104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Tree>
    <p:extLst>
      <p:ext uri="{BB962C8B-B14F-4D97-AF65-F5344CB8AC3E}">
        <p14:creationId xmlns:p14="http://schemas.microsoft.com/office/powerpoint/2010/main" val="3717352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2709369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3529197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87587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4128877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2022234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1352778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172951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1832238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15/12/2015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15/12/2015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15/12/2015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15/12/2015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15/12/2015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15/12/2015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3384376"/>
          </a:xfrm>
        </p:spPr>
        <p:txBody>
          <a:bodyPr>
            <a:normAutofit/>
          </a:bodyPr>
          <a:lstStyle/>
          <a:p>
            <a:r>
              <a:rPr lang="ar-KW" sz="4800" b="1" dirty="0">
                <a:solidFill>
                  <a:schemeClr val="tx2"/>
                </a:solidFill>
                <a:cs typeface="mohammad bold art 1" pitchFamily="2" charset="-78"/>
              </a:rPr>
              <a:t>الشركة ذات الغرض الخاص والعهدة </a:t>
            </a:r>
            <a:r>
              <a:rPr lang="ar-KW" sz="4800" b="1" dirty="0" smtClean="0">
                <a:solidFill>
                  <a:schemeClr val="tx2"/>
                </a:solidFill>
                <a:cs typeface="mohammad bold art 1" pitchFamily="2" charset="-78"/>
              </a:rPr>
              <a:t>المالية</a:t>
            </a:r>
            <a:endParaRPr lang="en-US" sz="4800" b="1" dirty="0" smtClean="0">
              <a:solidFill>
                <a:schemeClr val="tx2"/>
              </a:solidFill>
              <a:cs typeface="mohammad bold art 1" pitchFamily="2" charset="-78"/>
            </a:endParaRPr>
          </a:p>
          <a:p>
            <a:endParaRPr lang="en-US" sz="3600" b="1" dirty="0" smtClean="0">
              <a:solidFill>
                <a:schemeClr val="tx2"/>
              </a:solidFill>
              <a:cs typeface="mohammad bold art 1" pitchFamily="2" charset="-78"/>
            </a:endParaRPr>
          </a:p>
          <a:p>
            <a:r>
              <a:rPr lang="ar-KW" sz="3600" b="1" dirty="0" smtClean="0">
                <a:solidFill>
                  <a:schemeClr val="tx2"/>
                </a:solidFill>
                <a:cs typeface="mohammad bold art 1" pitchFamily="2" charset="-78"/>
              </a:rPr>
              <a:t>إدارة تنظيم وحوكمة الشركات</a:t>
            </a:r>
            <a:endParaRPr lang="en-US" sz="3600" b="1" dirty="0">
              <a:solidFill>
                <a:schemeClr val="tx2"/>
              </a:solidFill>
              <a:cs typeface="mohammad bold art 1" pitchFamily="2" charset="-78"/>
            </a:endParaRPr>
          </a:p>
          <a:p>
            <a:pPr rtl="1"/>
            <a:r>
              <a:rPr lang="ar-KW" sz="2800" b="1" dirty="0" smtClean="0">
                <a:solidFill>
                  <a:schemeClr val="tx2"/>
                </a:solidFill>
                <a:cs typeface="mohammad bold art 1" pitchFamily="2" charset="-78"/>
              </a:rPr>
              <a:t>15 ديسمبر 2015</a:t>
            </a:r>
            <a:endParaRPr lang="ar-KW" sz="2800" b="1" dirty="0">
              <a:solidFill>
                <a:schemeClr val="tx2"/>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أحكام عامة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199" y="1619936"/>
            <a:ext cx="8229600" cy="4525963"/>
          </a:xfrm>
        </p:spPr>
        <p:txBody>
          <a:bodyPr>
            <a:normAutofit lnSpcReduction="10000"/>
          </a:bodyPr>
          <a:lstStyle/>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لا يجوز التصرف بأسهم الشركة إلا بعد موافقة الهيئة.</a:t>
            </a:r>
          </a:p>
          <a:p>
            <a:pPr algn="just" rtl="1" fontAlgn="base">
              <a:spcBef>
                <a:spcPct val="0"/>
              </a:spcBef>
              <a:spcAft>
                <a:spcPts val="600"/>
              </a:spcAft>
              <a:buFont typeface="Wingdings" panose="05000000000000000000" pitchFamily="2" charset="2"/>
              <a:buChar char="§"/>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لا يجوز للشركة طرح أسهمها للاكتتاب العام.</a:t>
            </a:r>
          </a:p>
          <a:p>
            <a:pPr algn="just" rtl="1" fontAlgn="base">
              <a:spcBef>
                <a:spcPct val="0"/>
              </a:spcBef>
              <a:spcAft>
                <a:spcPts val="600"/>
              </a:spcAft>
              <a:buFont typeface="Wingdings" panose="05000000000000000000" pitchFamily="2" charset="2"/>
              <a:buChar char="§"/>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لا تدخل أسهم الشركة ضمن أي إجراء يخص التفليس.</a:t>
            </a:r>
          </a:p>
          <a:p>
            <a:pPr algn="just" rtl="1" fontAlgn="base">
              <a:spcBef>
                <a:spcPct val="0"/>
              </a:spcBef>
              <a:spcAft>
                <a:spcPts val="600"/>
              </a:spcAft>
              <a:buFont typeface="Wingdings" panose="05000000000000000000" pitchFamily="2" charset="2"/>
              <a:buChar char="§"/>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تخضع الشركة ذات </a:t>
            </a:r>
            <a:r>
              <a:rPr lang="ar-KW" sz="2800" dirty="0" smtClean="0">
                <a:solidFill>
                  <a:schemeClr val="tx2"/>
                </a:solidFill>
                <a:latin typeface="Calibri" pitchFamily="34" charset="0"/>
                <a:cs typeface="mohammad bold art 1" pitchFamily="2" charset="-78"/>
              </a:rPr>
              <a:t>الغرض الخاص لإجراءات وأحكام </a:t>
            </a:r>
            <a:r>
              <a:rPr lang="ar-KW" sz="2800" dirty="0">
                <a:solidFill>
                  <a:schemeClr val="tx2"/>
                </a:solidFill>
                <a:latin typeface="Calibri" pitchFamily="34" charset="0"/>
                <a:cs typeface="mohammad bold art 1" pitchFamily="2" charset="-78"/>
              </a:rPr>
              <a:t>مراجعة حسابات </a:t>
            </a:r>
            <a:r>
              <a:rPr lang="ar-KW" sz="2800" dirty="0" smtClean="0">
                <a:solidFill>
                  <a:schemeClr val="tx2"/>
                </a:solidFill>
                <a:latin typeface="Calibri" pitchFamily="34" charset="0"/>
                <a:cs typeface="mohammad bold art 1" pitchFamily="2" charset="-78"/>
              </a:rPr>
              <a:t>الأشخاص المرخص </a:t>
            </a:r>
            <a:r>
              <a:rPr lang="ar-KW" sz="2800" dirty="0">
                <a:solidFill>
                  <a:schemeClr val="tx2"/>
                </a:solidFill>
                <a:latin typeface="Calibri" pitchFamily="34" charset="0"/>
                <a:cs typeface="mohammad bold art 1" pitchFamily="2" charset="-78"/>
              </a:rPr>
              <a:t>لهم والرقابة والتفتيش عليها على النحو المنصوص عليه في </a:t>
            </a:r>
            <a:r>
              <a:rPr lang="ar-KW" sz="2800" dirty="0" smtClean="0">
                <a:solidFill>
                  <a:schemeClr val="tx2"/>
                </a:solidFill>
                <a:latin typeface="Calibri" pitchFamily="34" charset="0"/>
                <a:cs typeface="mohammad bold art 1" pitchFamily="2" charset="-78"/>
              </a:rPr>
              <a:t>قانون الهيئة واللائحة التنفيذية وتعديلاتهما.</a:t>
            </a:r>
            <a:endParaRPr lang="ar-KW" sz="2800" dirty="0">
              <a:solidFill>
                <a:schemeClr val="tx2"/>
              </a:solidFill>
              <a:latin typeface="Calibri" pitchFamily="34" charset="0"/>
              <a:cs typeface="mohammad bold art 1" pitchFamily="2" charset="-78"/>
            </a:endParaRPr>
          </a:p>
          <a:p>
            <a:pPr algn="just" rtl="1" fontAlgn="base">
              <a:spcBef>
                <a:spcPct val="0"/>
              </a:spcBef>
              <a:spcAft>
                <a:spcPts val="600"/>
              </a:spcAft>
            </a:pPr>
            <a:endParaRPr lang="ar-KW" sz="2800" dirty="0" smtClean="0">
              <a:solidFill>
                <a:schemeClr val="tx2"/>
              </a:solidFill>
              <a:latin typeface="Calibri" pitchFamily="34" charset="0"/>
              <a:cs typeface="mohammad bold art 1" pitchFamily="2" charset="-78"/>
            </a:endParaRP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10</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766447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إعفاءات الشركة ذات الغرض الخاص</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533400" y="1511045"/>
            <a:ext cx="8001000" cy="4654259"/>
          </a:xfrm>
        </p:spPr>
        <p:txBody>
          <a:bodyPr>
            <a:normAutofit fontScale="92500" lnSpcReduction="10000"/>
          </a:bodyPr>
          <a:lstStyle/>
          <a:p>
            <a:pPr algn="just" rtl="1" fontAlgn="base">
              <a:spcBef>
                <a:spcPct val="0"/>
              </a:spcBef>
              <a:spcAft>
                <a:spcPts val="600"/>
              </a:spcAft>
              <a:buFont typeface="Wingdings" panose="05000000000000000000" pitchFamily="2" charset="2"/>
              <a:buChar char="ü"/>
            </a:pPr>
            <a:r>
              <a:rPr lang="ar-KW" sz="2800" dirty="0" smtClean="0">
                <a:solidFill>
                  <a:schemeClr val="tx2"/>
                </a:solidFill>
                <a:latin typeface="Calibri" pitchFamily="34" charset="0"/>
                <a:cs typeface="mohammad bold art 1" pitchFamily="2" charset="-78"/>
              </a:rPr>
              <a:t>تعفى من مقر ثابت.</a:t>
            </a:r>
          </a:p>
          <a:p>
            <a:pPr algn="just" rtl="1" fontAlgn="base">
              <a:spcBef>
                <a:spcPct val="0"/>
              </a:spcBef>
              <a:spcAft>
                <a:spcPts val="600"/>
              </a:spcAft>
              <a:buFont typeface="Wingdings" panose="05000000000000000000" pitchFamily="2" charset="2"/>
              <a:buChar char="ü"/>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ü"/>
            </a:pPr>
            <a:r>
              <a:rPr lang="ar-KW" sz="2800" dirty="0" smtClean="0">
                <a:solidFill>
                  <a:schemeClr val="tx2"/>
                </a:solidFill>
                <a:latin typeface="Calibri" pitchFamily="34" charset="0"/>
                <a:cs typeface="mohammad bold art 1" pitchFamily="2" charset="-78"/>
              </a:rPr>
              <a:t>تعفى من موظفين.</a:t>
            </a:r>
          </a:p>
          <a:p>
            <a:pPr algn="just" rtl="1" fontAlgn="base">
              <a:spcBef>
                <a:spcPct val="0"/>
              </a:spcBef>
              <a:spcAft>
                <a:spcPts val="600"/>
              </a:spcAft>
              <a:buFont typeface="Wingdings" panose="05000000000000000000" pitchFamily="2" charset="2"/>
              <a:buChar char="ü"/>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ü"/>
            </a:pPr>
            <a:r>
              <a:rPr lang="ar-KW" sz="2800" dirty="0" smtClean="0">
                <a:solidFill>
                  <a:schemeClr val="tx2"/>
                </a:solidFill>
                <a:latin typeface="Calibri" pitchFamily="34" charset="0"/>
                <a:cs typeface="mohammad bold art 1" pitchFamily="2" charset="-78"/>
              </a:rPr>
              <a:t>تعفى من ملف لدى وزارة الشؤون </a:t>
            </a:r>
            <a:r>
              <a:rPr lang="ar-KW" sz="2800" dirty="0">
                <a:solidFill>
                  <a:schemeClr val="tx2"/>
                </a:solidFill>
                <a:latin typeface="Calibri" pitchFamily="34" charset="0"/>
                <a:cs typeface="mohammad bold art 1" pitchFamily="2" charset="-78"/>
              </a:rPr>
              <a:t>الاجتماعية </a:t>
            </a:r>
            <a:r>
              <a:rPr lang="ar-KW" sz="2800" dirty="0" smtClean="0">
                <a:solidFill>
                  <a:schemeClr val="tx2"/>
                </a:solidFill>
                <a:latin typeface="Calibri" pitchFamily="34" charset="0"/>
                <a:cs typeface="mohammad bold art 1" pitchFamily="2" charset="-78"/>
              </a:rPr>
              <a:t>والعمل.</a:t>
            </a:r>
          </a:p>
          <a:p>
            <a:pPr algn="just" rtl="1" fontAlgn="base">
              <a:spcBef>
                <a:spcPct val="0"/>
              </a:spcBef>
              <a:spcAft>
                <a:spcPts val="600"/>
              </a:spcAft>
              <a:buFont typeface="Wingdings" panose="05000000000000000000" pitchFamily="2" charset="2"/>
              <a:buChar char="ü"/>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ü"/>
            </a:pPr>
            <a:r>
              <a:rPr lang="ar-KW" sz="2800" dirty="0" smtClean="0">
                <a:solidFill>
                  <a:schemeClr val="tx2"/>
                </a:solidFill>
                <a:latin typeface="Calibri" pitchFamily="34" charset="0"/>
                <a:cs typeface="mohammad bold art 1" pitchFamily="2" charset="-78"/>
              </a:rPr>
              <a:t>تعفى من عقد اجتماع الجمعية العامة العادية وغير العادية.</a:t>
            </a:r>
          </a:p>
          <a:p>
            <a:pPr algn="just" rtl="1" fontAlgn="base">
              <a:spcBef>
                <a:spcPct val="0"/>
              </a:spcBef>
              <a:spcAft>
                <a:spcPts val="600"/>
              </a:spcAft>
              <a:buFont typeface="Wingdings" panose="05000000000000000000" pitchFamily="2" charset="2"/>
              <a:buChar char="ü"/>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ü"/>
            </a:pPr>
            <a:r>
              <a:rPr lang="ar-KW" sz="2800" dirty="0" smtClean="0">
                <a:solidFill>
                  <a:schemeClr val="tx2"/>
                </a:solidFill>
                <a:latin typeface="Calibri" pitchFamily="34" charset="0"/>
                <a:cs typeface="mohammad bold art 1" pitchFamily="2" charset="-78"/>
              </a:rPr>
              <a:t>تعفى من </a:t>
            </a:r>
            <a:r>
              <a:rPr lang="ar-KW" sz="2800" dirty="0">
                <a:solidFill>
                  <a:schemeClr val="tx2"/>
                </a:solidFill>
                <a:latin typeface="Calibri" pitchFamily="34" charset="0"/>
                <a:cs typeface="mohammad bold art 1" pitchFamily="2" charset="-78"/>
              </a:rPr>
              <a:t>ا</a:t>
            </a:r>
            <a:r>
              <a:rPr lang="ar-KW" sz="2800" dirty="0" smtClean="0">
                <a:solidFill>
                  <a:schemeClr val="tx2"/>
                </a:solidFill>
                <a:latin typeface="Calibri" pitchFamily="34" charset="0"/>
                <a:cs typeface="mohammad bold art 1" pitchFamily="2" charset="-78"/>
              </a:rPr>
              <a:t>قتطاع نسبة سنوية من الأرباح لتكوين الاحتياطيات.</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11</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007234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أنشطة الشركة </a:t>
            </a:r>
            <a:r>
              <a:rPr lang="ar-KW" sz="3200" b="1" dirty="0">
                <a:solidFill>
                  <a:schemeClr val="tx2"/>
                </a:solidFill>
                <a:cs typeface="mohammad bold art 1" pitchFamily="2" charset="-78"/>
              </a:rPr>
              <a:t>ذات الغرض الخاص</a:t>
            </a:r>
            <a:endParaRPr lang="en-US" sz="3200" dirty="0">
              <a:solidFill>
                <a:schemeClr val="tx2"/>
              </a:solidFill>
              <a:cs typeface="mohammad bold art 1"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3453420"/>
              </p:ext>
            </p:extLst>
          </p:nvPr>
        </p:nvGraphicFramePr>
        <p:xfrm>
          <a:off x="457200" y="1600200"/>
          <a:ext cx="8229600" cy="4061048"/>
        </p:xfrm>
        <a:graphic>
          <a:graphicData uri="http://schemas.openxmlformats.org/drawingml/2006/table">
            <a:tbl>
              <a:tblPr firstRow="1" bandRow="1">
                <a:tableStyleId>{5C22544A-7EE6-4342-B048-85BDC9FD1C3A}</a:tableStyleId>
              </a:tblPr>
              <a:tblGrid>
                <a:gridCol w="4114800"/>
                <a:gridCol w="4114800"/>
              </a:tblGrid>
              <a:tr h="478940">
                <a:tc>
                  <a:txBody>
                    <a:bodyPr/>
                    <a:lstStyle/>
                    <a:p>
                      <a:pPr algn="ctr" rtl="1"/>
                      <a:r>
                        <a:rPr lang="ar-KW" dirty="0" smtClean="0">
                          <a:cs typeface="mohammad bold art 1" pitchFamily="2" charset="-78"/>
                        </a:rPr>
                        <a:t>الصكوك</a:t>
                      </a:r>
                      <a:endParaRPr lang="en-US" dirty="0">
                        <a:cs typeface="mohammad bold art 1" pitchFamily="2" charset="-78"/>
                      </a:endParaRPr>
                    </a:p>
                  </a:txBody>
                  <a:tcPr anchor="ctr"/>
                </a:tc>
                <a:tc>
                  <a:txBody>
                    <a:bodyPr/>
                    <a:lstStyle/>
                    <a:p>
                      <a:pPr algn="ctr" rtl="1"/>
                      <a:r>
                        <a:rPr lang="ar-KW" dirty="0" smtClean="0">
                          <a:cs typeface="mohammad bold art 1" pitchFamily="2" charset="-78"/>
                        </a:rPr>
                        <a:t>السندات</a:t>
                      </a:r>
                      <a:endParaRPr lang="en-US" dirty="0">
                        <a:cs typeface="mohammad bold art 1" pitchFamily="2" charset="-78"/>
                      </a:endParaRPr>
                    </a:p>
                  </a:txBody>
                  <a:tcPr anchor="ctr"/>
                </a:tc>
              </a:tr>
              <a:tr h="3582108">
                <a:tc>
                  <a:txBody>
                    <a:bodyPr/>
                    <a:lstStyle/>
                    <a:p>
                      <a:pPr marL="285750" indent="-285750" algn="just" rtl="1">
                        <a:buFont typeface="Wingdings" panose="05000000000000000000" pitchFamily="2" charset="2"/>
                        <a:buChar char="§"/>
                      </a:pPr>
                      <a:r>
                        <a:rPr lang="ar-KW" dirty="0" smtClean="0">
                          <a:cs typeface="mohammad bold art 1" pitchFamily="2" charset="-78"/>
                        </a:rPr>
                        <a:t>إصدار الصكوك أو العمل كأمين عهدة أو وكيل أو القيام بكافة الأنشطة أو المهام</a:t>
                      </a:r>
                      <a:r>
                        <a:rPr lang="ar-KW" baseline="0" dirty="0" smtClean="0">
                          <a:cs typeface="mohammad bold art 1" pitchFamily="2" charset="-78"/>
                        </a:rPr>
                        <a:t> </a:t>
                      </a:r>
                      <a:r>
                        <a:rPr lang="ar-KW" dirty="0" smtClean="0">
                          <a:cs typeface="mohammad bold art 1" pitchFamily="2" charset="-78"/>
                        </a:rPr>
                        <a:t>الأخرى المتصلة بإصدار الصكوك.</a:t>
                      </a:r>
                    </a:p>
                    <a:p>
                      <a:pPr marL="0" indent="0" algn="just" rtl="1">
                        <a:buFont typeface="Wingdings" panose="05000000000000000000" pitchFamily="2" charset="2"/>
                        <a:buNone/>
                      </a:pPr>
                      <a:endParaRPr lang="ar-KW" sz="800" dirty="0" smtClean="0">
                        <a:cs typeface="mohammad bold art 1" pitchFamily="2" charset="-78"/>
                      </a:endParaRPr>
                    </a:p>
                    <a:p>
                      <a:pPr marL="285750" indent="-285750" algn="just" rtl="1">
                        <a:buFont typeface="Wingdings" panose="05000000000000000000" pitchFamily="2" charset="2"/>
                        <a:buChar char="§"/>
                      </a:pPr>
                      <a:r>
                        <a:rPr lang="ar-KW" dirty="0" smtClean="0">
                          <a:cs typeface="mohammad bold art 1" pitchFamily="2" charset="-78"/>
                        </a:rPr>
                        <a:t>تملك أو حيازة موجودات الصكوك أو التصرف فيها نيابة عن حملة الصكوك.</a:t>
                      </a:r>
                    </a:p>
                    <a:p>
                      <a:pPr marL="0" indent="0" algn="just" rtl="1">
                        <a:buFont typeface="Wingdings" panose="05000000000000000000" pitchFamily="2" charset="2"/>
                        <a:buNone/>
                      </a:pPr>
                      <a:endParaRPr lang="ar-KW" sz="800" dirty="0" smtClean="0">
                        <a:cs typeface="mohammad bold art 1" pitchFamily="2" charset="-78"/>
                      </a:endParaRPr>
                    </a:p>
                    <a:p>
                      <a:pPr marL="285750" indent="-285750" algn="just" rtl="1">
                        <a:buFont typeface="Wingdings" panose="05000000000000000000" pitchFamily="2" charset="2"/>
                        <a:buChar char="§"/>
                      </a:pPr>
                      <a:r>
                        <a:rPr lang="ar-KW" dirty="0" smtClean="0">
                          <a:cs typeface="mohammad bold art 1" pitchFamily="2" charset="-78"/>
                        </a:rPr>
                        <a:t>إدارة الموجودات واستخدامها فيما صدرت الصكوك من أجله.</a:t>
                      </a:r>
                    </a:p>
                    <a:p>
                      <a:pPr marL="0" indent="0" algn="just" rtl="1">
                        <a:buFont typeface="Wingdings" panose="05000000000000000000" pitchFamily="2" charset="2"/>
                        <a:buNone/>
                      </a:pPr>
                      <a:endParaRPr lang="ar-KW" sz="800" dirty="0" smtClean="0">
                        <a:cs typeface="mohammad bold art 1" pitchFamily="2" charset="-78"/>
                      </a:endParaRPr>
                    </a:p>
                    <a:p>
                      <a:pPr marL="285750" indent="-285750" algn="just" rtl="1">
                        <a:buFont typeface="Wingdings" panose="05000000000000000000" pitchFamily="2" charset="2"/>
                        <a:buChar char="§"/>
                      </a:pPr>
                      <a:r>
                        <a:rPr lang="ar-KW" dirty="0" smtClean="0">
                          <a:cs typeface="mohammad bold art 1" pitchFamily="2" charset="-78"/>
                        </a:rPr>
                        <a:t>توزيع عوائد الصكوك وقيمة استردادها.</a:t>
                      </a:r>
                    </a:p>
                    <a:p>
                      <a:pPr marL="0" indent="0" algn="just" rtl="1">
                        <a:buFont typeface="Wingdings" panose="05000000000000000000" pitchFamily="2" charset="2"/>
                        <a:buNone/>
                      </a:pPr>
                      <a:endParaRPr lang="ar-KW" sz="800" dirty="0" smtClean="0">
                        <a:cs typeface="mohammad bold art 1" pitchFamily="2" charset="-78"/>
                      </a:endParaRPr>
                    </a:p>
                    <a:p>
                      <a:pPr marL="285750" indent="-285750" algn="just" rtl="1">
                        <a:buFont typeface="Wingdings" panose="05000000000000000000" pitchFamily="2" charset="2"/>
                        <a:buChar char="§"/>
                      </a:pPr>
                      <a:r>
                        <a:rPr lang="ar-KW" dirty="0" smtClean="0">
                          <a:cs typeface="mohammad bold art 1" pitchFamily="2" charset="-78"/>
                        </a:rPr>
                        <a:t>إبرام العقود مع المنشئ والملتزم وغيرهم من المشاركين في الإصدار.</a:t>
                      </a:r>
                    </a:p>
                  </a:txBody>
                  <a:tcPr/>
                </a:tc>
                <a:tc>
                  <a:txBody>
                    <a:bodyPr/>
                    <a:lstStyle/>
                    <a:p>
                      <a:pPr marL="285750" indent="-285750" algn="just" rtl="1">
                        <a:buFont typeface="Wingdings" panose="05000000000000000000" pitchFamily="2" charset="2"/>
                        <a:buChar char="§"/>
                      </a:pPr>
                      <a:r>
                        <a:rPr lang="ar-KW" dirty="0" smtClean="0">
                          <a:cs typeface="mohammad bold art 1" pitchFamily="2" charset="-78"/>
                        </a:rPr>
                        <a:t>إصدار السندات أو العمل كأمين عهدة أو وكيل أو القيام</a:t>
                      </a:r>
                      <a:r>
                        <a:rPr lang="ar-KW" baseline="0" dirty="0" smtClean="0">
                          <a:cs typeface="mohammad bold art 1" pitchFamily="2" charset="-78"/>
                        </a:rPr>
                        <a:t> </a:t>
                      </a:r>
                      <a:r>
                        <a:rPr lang="ar-KW" dirty="0" smtClean="0">
                          <a:cs typeface="mohammad bold art 1" pitchFamily="2" charset="-78"/>
                        </a:rPr>
                        <a:t>بكافة الأنشطة أو المهام</a:t>
                      </a:r>
                      <a:r>
                        <a:rPr lang="ar-KW" baseline="0" dirty="0" smtClean="0">
                          <a:cs typeface="mohammad bold art 1" pitchFamily="2" charset="-78"/>
                        </a:rPr>
                        <a:t> </a:t>
                      </a:r>
                      <a:r>
                        <a:rPr lang="ar-KW" dirty="0" smtClean="0">
                          <a:cs typeface="mohammad bold art 1" pitchFamily="2" charset="-78"/>
                        </a:rPr>
                        <a:t>الأخرى المتصلة بإصدار السندات.</a:t>
                      </a:r>
                    </a:p>
                    <a:p>
                      <a:pPr marL="0" indent="0" algn="just" rtl="1">
                        <a:buFont typeface="Wingdings" panose="05000000000000000000" pitchFamily="2" charset="2"/>
                        <a:buNone/>
                      </a:pPr>
                      <a:endParaRPr lang="ar-KW" sz="800" dirty="0" smtClean="0">
                        <a:cs typeface="mohammad bold art 1" pitchFamily="2" charset="-78"/>
                      </a:endParaRPr>
                    </a:p>
                    <a:p>
                      <a:pPr marL="285750" indent="-285750" algn="just" rtl="1">
                        <a:buFont typeface="Wingdings" panose="05000000000000000000" pitchFamily="2" charset="2"/>
                        <a:buChar char="§"/>
                      </a:pPr>
                      <a:r>
                        <a:rPr lang="ar-KW" dirty="0" smtClean="0">
                          <a:cs typeface="mohammad bold art 1" pitchFamily="2" charset="-78"/>
                        </a:rPr>
                        <a:t>منح الملتزم قرضاً بما يعادل إجمالي مبلغ الاكتتاب.</a:t>
                      </a:r>
                    </a:p>
                    <a:p>
                      <a:pPr marL="0" indent="0" algn="just" rtl="1">
                        <a:buFont typeface="Wingdings" panose="05000000000000000000" pitchFamily="2" charset="2"/>
                        <a:buNone/>
                      </a:pPr>
                      <a:endParaRPr lang="ar-KW" sz="800" dirty="0" smtClean="0">
                        <a:cs typeface="mohammad bold art 1" pitchFamily="2" charset="-78"/>
                      </a:endParaRPr>
                    </a:p>
                    <a:p>
                      <a:pPr marL="285750" indent="-285750" algn="just" rtl="1">
                        <a:buFont typeface="Wingdings" panose="05000000000000000000" pitchFamily="2" charset="2"/>
                        <a:buChar char="§"/>
                      </a:pPr>
                      <a:r>
                        <a:rPr lang="ar-KW" dirty="0" smtClean="0">
                          <a:cs typeface="mohammad bold art 1" pitchFamily="2" charset="-78"/>
                        </a:rPr>
                        <a:t>توزيع عوائد السندات وقيمة استردادها.</a:t>
                      </a:r>
                    </a:p>
                  </a:txBody>
                  <a:tcPr/>
                </a:tc>
              </a:tr>
            </a:tbl>
          </a:graphicData>
        </a:graphic>
      </p:graphicFrame>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12</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974385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lnSpcReduction="10000"/>
          </a:bodyPr>
          <a:lstStyle/>
          <a:p>
            <a:pPr algn="just" rtl="1" fontAlgn="base">
              <a:spcBef>
                <a:spcPct val="0"/>
              </a:spcBef>
              <a:spcAft>
                <a:spcPts val="600"/>
              </a:spcAft>
              <a:buFont typeface="Wingdings" panose="05000000000000000000" pitchFamily="2" charset="2"/>
              <a:buChar char="§"/>
            </a:pPr>
            <a:r>
              <a:rPr lang="ar-KW" sz="2800" dirty="0">
                <a:solidFill>
                  <a:schemeClr val="tx2"/>
                </a:solidFill>
                <a:cs typeface="mohammad bold art 1" pitchFamily="2" charset="-78"/>
              </a:rPr>
              <a:t>يجب أن يشتمل عقد الشركة ذات الغرض الخاص على نص يعتبرها منحلة </a:t>
            </a:r>
            <a:r>
              <a:rPr lang="ar-KW" sz="2800" dirty="0" smtClean="0">
                <a:solidFill>
                  <a:schemeClr val="tx2"/>
                </a:solidFill>
                <a:cs typeface="mohammad bold art 1" pitchFamily="2" charset="-78"/>
              </a:rPr>
              <a:t>تلقائياً </a:t>
            </a:r>
            <a:r>
              <a:rPr lang="ar-KW" sz="2800" dirty="0">
                <a:solidFill>
                  <a:schemeClr val="tx2"/>
                </a:solidFill>
                <a:cs typeface="mohammad bold art 1" pitchFamily="2" charset="-78"/>
              </a:rPr>
              <a:t>خلال </a:t>
            </a:r>
            <a:r>
              <a:rPr lang="ar-KW" sz="2800" dirty="0" smtClean="0">
                <a:solidFill>
                  <a:schemeClr val="tx2"/>
                </a:solidFill>
                <a:cs typeface="mohammad bold art 1" pitchFamily="2" charset="-78"/>
              </a:rPr>
              <a:t>شهر </a:t>
            </a:r>
            <a:r>
              <a:rPr lang="ar-KW" sz="2800" dirty="0">
                <a:solidFill>
                  <a:schemeClr val="tx2"/>
                </a:solidFill>
                <a:cs typeface="mohammad bold art 1" pitchFamily="2" charset="-78"/>
              </a:rPr>
              <a:t>من تاريخ تحقق شروط انقضاء السندات أو </a:t>
            </a:r>
            <a:r>
              <a:rPr lang="ar-KW" sz="2800" dirty="0" smtClean="0">
                <a:solidFill>
                  <a:schemeClr val="tx2"/>
                </a:solidFill>
                <a:cs typeface="mohammad bold art 1" pitchFamily="2" charset="-78"/>
              </a:rPr>
              <a:t>الصكوك.</a:t>
            </a:r>
          </a:p>
          <a:p>
            <a:pPr algn="just" rtl="1" fontAlgn="base">
              <a:spcBef>
                <a:spcPct val="0"/>
              </a:spcBef>
              <a:spcAft>
                <a:spcPts val="600"/>
              </a:spcAft>
              <a:buFont typeface="Wingdings" panose="05000000000000000000" pitchFamily="2" charset="2"/>
              <a:buChar char="§"/>
            </a:pPr>
            <a:endParaRPr lang="ar-KW" sz="2800" dirty="0" smtClean="0">
              <a:solidFill>
                <a:schemeClr val="tx2"/>
              </a:solidFill>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smtClean="0">
                <a:solidFill>
                  <a:schemeClr val="tx2"/>
                </a:solidFill>
                <a:cs typeface="mohammad bold art 1" pitchFamily="2" charset="-78"/>
              </a:rPr>
              <a:t>لا يجوز حل وتصفية الشركة ذات الغرض الخاص إلا بعد انقضاء الالتزامات الناشئة عن السندات والصكوك.</a:t>
            </a:r>
          </a:p>
          <a:p>
            <a:pPr algn="just" rtl="1" fontAlgn="base">
              <a:spcBef>
                <a:spcPct val="0"/>
              </a:spcBef>
              <a:spcAft>
                <a:spcPts val="600"/>
              </a:spcAft>
              <a:buFont typeface="Wingdings" panose="05000000000000000000" pitchFamily="2" charset="2"/>
              <a:buChar char="§"/>
            </a:pPr>
            <a:endParaRPr lang="ar-KW" sz="2800" dirty="0" smtClean="0">
              <a:solidFill>
                <a:schemeClr val="tx2"/>
              </a:solidFill>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smtClean="0">
                <a:solidFill>
                  <a:schemeClr val="tx2"/>
                </a:solidFill>
                <a:cs typeface="mohammad bold art 1" pitchFamily="2" charset="-78"/>
              </a:rPr>
              <a:t>تعين </a:t>
            </a:r>
            <a:r>
              <a:rPr lang="ar-KW" sz="2800" dirty="0">
                <a:solidFill>
                  <a:schemeClr val="tx2"/>
                </a:solidFill>
                <a:cs typeface="mohammad bold art 1" pitchFamily="2" charset="-78"/>
              </a:rPr>
              <a:t>الهيئة </a:t>
            </a:r>
            <a:r>
              <a:rPr lang="ar-KW" sz="2800" dirty="0" smtClean="0">
                <a:solidFill>
                  <a:schemeClr val="tx2"/>
                </a:solidFill>
                <a:cs typeface="mohammad bold art 1" pitchFamily="2" charset="-78"/>
              </a:rPr>
              <a:t>مصفياً </a:t>
            </a:r>
            <a:r>
              <a:rPr lang="ar-KW" sz="2800" dirty="0">
                <a:solidFill>
                  <a:schemeClr val="tx2"/>
                </a:solidFill>
                <a:cs typeface="mohammad bold art 1" pitchFamily="2" charset="-78"/>
              </a:rPr>
              <a:t>للشركة ذات الغرض الخاص سواء كانت الجهة القائمة على </a:t>
            </a:r>
            <a:r>
              <a:rPr lang="ar-KW" sz="2800" dirty="0" smtClean="0">
                <a:solidFill>
                  <a:schemeClr val="tx2"/>
                </a:solidFill>
                <a:cs typeface="mohammad bold art 1" pitchFamily="2" charset="-78"/>
              </a:rPr>
              <a:t>إدارة الشركة </a:t>
            </a:r>
            <a:r>
              <a:rPr lang="ar-KW" sz="2800" dirty="0">
                <a:solidFill>
                  <a:schemeClr val="tx2"/>
                </a:solidFill>
                <a:cs typeface="mohammad bold art 1" pitchFamily="2" charset="-78"/>
              </a:rPr>
              <a:t>أو أي جهة </a:t>
            </a:r>
            <a:r>
              <a:rPr lang="ar-KW" sz="2800" dirty="0" smtClean="0">
                <a:solidFill>
                  <a:schemeClr val="tx2"/>
                </a:solidFill>
                <a:cs typeface="mohammad bold art 1" pitchFamily="2" charset="-78"/>
              </a:rPr>
              <a:t>غيرها</a:t>
            </a:r>
            <a:r>
              <a:rPr lang="ar-KW" sz="2800" dirty="0">
                <a:solidFill>
                  <a:schemeClr val="tx2"/>
                </a:solidFill>
                <a:cs typeface="mohammad bold art 1" pitchFamily="2" charset="-78"/>
              </a:rPr>
              <a:t>.</a:t>
            </a:r>
            <a:endParaRPr lang="ar-KW" sz="28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13</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
        <p:nvSpPr>
          <p:cNvPr id="2" name="Title 1"/>
          <p:cNvSpPr>
            <a:spLocks noGrp="1"/>
          </p:cNvSpPr>
          <p:nvPr>
            <p:ph type="title"/>
          </p:nvPr>
        </p:nvSpPr>
        <p:spPr>
          <a:xfrm>
            <a:off x="2809874" y="274638"/>
            <a:ext cx="6010598" cy="1143000"/>
          </a:xfrm>
        </p:spPr>
        <p:txBody>
          <a:bodyPr>
            <a:normAutofit/>
          </a:bodyPr>
          <a:lstStyle/>
          <a:p>
            <a:pPr algn="r" rtl="1"/>
            <a:r>
              <a:rPr lang="ar-KW" sz="3000" b="1" dirty="0" smtClean="0">
                <a:solidFill>
                  <a:schemeClr val="tx2"/>
                </a:solidFill>
                <a:cs typeface="mohammad bold art 1" pitchFamily="2" charset="-78"/>
              </a:rPr>
              <a:t>تصفية وحل الشركة ذات الغرض الخاص</a:t>
            </a:r>
            <a:endParaRPr lang="en-US" sz="3000" dirty="0">
              <a:solidFill>
                <a:schemeClr val="tx2"/>
              </a:solidFill>
              <a:cs typeface="mohammad bold art 1" pitchFamily="2" charset="-78"/>
            </a:endParaRPr>
          </a:p>
        </p:txBody>
      </p:sp>
    </p:spTree>
    <p:extLst>
      <p:ext uri="{BB962C8B-B14F-4D97-AF65-F5344CB8AC3E}">
        <p14:creationId xmlns:p14="http://schemas.microsoft.com/office/powerpoint/2010/main" val="12517374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spcBef>
                <a:spcPct val="0"/>
              </a:spcBef>
              <a:spcAft>
                <a:spcPts val="600"/>
              </a:spcAft>
              <a:buNone/>
            </a:pPr>
            <a:endParaRPr lang="ar-KW" sz="4800" b="1" dirty="0">
              <a:solidFill>
                <a:srgbClr val="1F497D"/>
              </a:solidFill>
              <a:cs typeface="mohammad bold art 1" pitchFamily="2" charset="-78"/>
            </a:endParaRPr>
          </a:p>
          <a:p>
            <a:pPr marL="0" indent="0" algn="ctr" rtl="1" fontAlgn="base">
              <a:spcBef>
                <a:spcPct val="0"/>
              </a:spcBef>
              <a:spcAft>
                <a:spcPts val="600"/>
              </a:spcAft>
              <a:buNone/>
            </a:pPr>
            <a:r>
              <a:rPr lang="ar-KW" sz="4800" b="1" dirty="0" smtClean="0">
                <a:solidFill>
                  <a:srgbClr val="1F497D"/>
                </a:solidFill>
                <a:cs typeface="mohammad bold art 1" pitchFamily="2" charset="-78"/>
              </a:rPr>
              <a:t>العـهـدة الـمـالـيـة</a:t>
            </a:r>
            <a:endParaRPr lang="ar-KW" sz="48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14</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43218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rgbClr val="1F497D"/>
                </a:solidFill>
                <a:cs typeface="mohammad bold art 1" pitchFamily="2" charset="-78"/>
              </a:rPr>
              <a:t>التعريفات المهمة</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pPr algn="just" rtl="1" fontAlgn="base">
              <a:spcBef>
                <a:spcPct val="0"/>
              </a:spcBef>
              <a:spcAft>
                <a:spcPts val="600"/>
              </a:spcAft>
              <a:buFont typeface="Wingdings" panose="05000000000000000000" pitchFamily="2" charset="2"/>
              <a:buChar char="§"/>
            </a:pPr>
            <a:r>
              <a:rPr lang="ar-KW" sz="2800" b="1" u="sng" dirty="0" smtClean="0">
                <a:solidFill>
                  <a:schemeClr val="tx2"/>
                </a:solidFill>
                <a:cs typeface="mohammad bold art 1" pitchFamily="2" charset="-78"/>
              </a:rPr>
              <a:t>العهدة </a:t>
            </a:r>
            <a:r>
              <a:rPr lang="ar-KW" sz="2800" b="1" u="sng" dirty="0">
                <a:solidFill>
                  <a:schemeClr val="tx2"/>
                </a:solidFill>
                <a:cs typeface="mohammad bold art 1" pitchFamily="2" charset="-78"/>
              </a:rPr>
              <a:t>المالية</a:t>
            </a:r>
            <a:r>
              <a:rPr lang="ar-KW" sz="2800" b="1" dirty="0">
                <a:solidFill>
                  <a:schemeClr val="tx2"/>
                </a:solidFill>
                <a:cs typeface="mohammad bold art 1" pitchFamily="2" charset="-78"/>
              </a:rPr>
              <a:t>:</a:t>
            </a:r>
          </a:p>
          <a:p>
            <a:pPr marL="0" indent="0" algn="just" rtl="1">
              <a:buNone/>
            </a:pPr>
            <a:r>
              <a:rPr lang="ar-KW" sz="2800" dirty="0" smtClean="0">
                <a:solidFill>
                  <a:schemeClr val="tx2"/>
                </a:solidFill>
                <a:cs typeface="mohammad bold art 1" pitchFamily="2" charset="-78"/>
              </a:rPr>
              <a:t>«ترتيبات </a:t>
            </a:r>
            <a:r>
              <a:rPr lang="ar-KW" sz="2800" dirty="0">
                <a:solidFill>
                  <a:schemeClr val="tx2"/>
                </a:solidFill>
                <a:cs typeface="mohammad bold art 1" pitchFamily="2" charset="-78"/>
              </a:rPr>
              <a:t>عقدية يتم إبرامها لحماية موجودات السندات أو الصكوك لصالح حملة تلك السندات أو الصكوك</a:t>
            </a:r>
            <a:r>
              <a:rPr lang="ar-KW" sz="2800" dirty="0" smtClean="0">
                <a:solidFill>
                  <a:schemeClr val="tx2"/>
                </a:solidFill>
                <a:cs typeface="mohammad bold art 1" pitchFamily="2" charset="-78"/>
              </a:rPr>
              <a:t>.»</a:t>
            </a:r>
            <a:endParaRPr lang="ar-KW" sz="2800" dirty="0">
              <a:solidFill>
                <a:schemeClr val="tx2"/>
              </a:solidFill>
              <a:cs typeface="mohammad bold art 1" pitchFamily="2" charset="-78"/>
            </a:endParaRPr>
          </a:p>
          <a:p>
            <a:pPr algn="just" rtl="1">
              <a:buFont typeface="Wingdings" panose="05000000000000000000" pitchFamily="2" charset="2"/>
              <a:buChar char="§"/>
            </a:pPr>
            <a:r>
              <a:rPr lang="ar-KW" sz="2800" b="1" u="sng" dirty="0" smtClean="0">
                <a:solidFill>
                  <a:schemeClr val="tx2"/>
                </a:solidFill>
                <a:cs typeface="mohammad bold art 1" pitchFamily="2" charset="-78"/>
              </a:rPr>
              <a:t>أمين العهدة</a:t>
            </a:r>
            <a:r>
              <a:rPr lang="ar-KW" sz="2800" b="1" dirty="0" smtClean="0">
                <a:solidFill>
                  <a:schemeClr val="tx2"/>
                </a:solidFill>
                <a:cs typeface="mohammad bold art 1" pitchFamily="2" charset="-78"/>
              </a:rPr>
              <a:t>:</a:t>
            </a:r>
            <a:endParaRPr lang="ar-KW" sz="2800" b="1" dirty="0">
              <a:solidFill>
                <a:schemeClr val="tx2"/>
              </a:solidFill>
              <a:cs typeface="mohammad bold art 1" pitchFamily="2" charset="-78"/>
            </a:endParaRPr>
          </a:p>
          <a:p>
            <a:pPr marL="0" indent="0" algn="just" rtl="1">
              <a:buNone/>
            </a:pPr>
            <a:r>
              <a:rPr lang="ar-KW" sz="2800" dirty="0" smtClean="0">
                <a:solidFill>
                  <a:schemeClr val="tx2"/>
                </a:solidFill>
                <a:cs typeface="mohammad bold art 1" pitchFamily="2" charset="-78"/>
              </a:rPr>
              <a:t>«الشخص </a:t>
            </a:r>
            <a:r>
              <a:rPr lang="ar-KW" sz="2800" dirty="0">
                <a:solidFill>
                  <a:schemeClr val="tx2"/>
                </a:solidFill>
                <a:cs typeface="mohammad bold art 1" pitchFamily="2" charset="-78"/>
              </a:rPr>
              <a:t>الذي تم تعيينه لحفظ موجودات </a:t>
            </a:r>
            <a:r>
              <a:rPr lang="ar-KW" sz="2800" dirty="0" smtClean="0">
                <a:solidFill>
                  <a:schemeClr val="tx2"/>
                </a:solidFill>
                <a:cs typeface="mohammad bold art 1" pitchFamily="2" charset="-78"/>
              </a:rPr>
              <a:t>السندات أو الصكوك </a:t>
            </a:r>
            <a:r>
              <a:rPr lang="ar-KW" sz="2800" dirty="0">
                <a:solidFill>
                  <a:schemeClr val="tx2"/>
                </a:solidFill>
                <a:cs typeface="mohammad bold art 1" pitchFamily="2" charset="-78"/>
              </a:rPr>
              <a:t>لصالح حملة </a:t>
            </a:r>
            <a:r>
              <a:rPr lang="ar-KW" sz="2800" dirty="0" smtClean="0">
                <a:solidFill>
                  <a:schemeClr val="tx2"/>
                </a:solidFill>
                <a:cs typeface="mohammad bold art 1" pitchFamily="2" charset="-78"/>
              </a:rPr>
              <a:t>السندات أو الصكوك بموجب مستند العهدة.»</a:t>
            </a:r>
          </a:p>
          <a:p>
            <a:pPr algn="just" rtl="1">
              <a:buFont typeface="Wingdings" panose="05000000000000000000" pitchFamily="2" charset="2"/>
              <a:buChar char="§"/>
            </a:pPr>
            <a:r>
              <a:rPr lang="ar-KW" sz="2800" b="1" u="sng" dirty="0" smtClean="0">
                <a:solidFill>
                  <a:schemeClr val="tx2"/>
                </a:solidFill>
                <a:cs typeface="mohammad bold art 1" pitchFamily="2" charset="-78"/>
              </a:rPr>
              <a:t>المنتدب</a:t>
            </a:r>
            <a:r>
              <a:rPr lang="ar-KW" sz="2800" b="1" dirty="0" smtClean="0">
                <a:solidFill>
                  <a:schemeClr val="tx2"/>
                </a:solidFill>
                <a:cs typeface="mohammad bold art 1" pitchFamily="2" charset="-78"/>
              </a:rPr>
              <a:t>:</a:t>
            </a:r>
          </a:p>
          <a:p>
            <a:pPr marL="0" indent="0" algn="just" rtl="1">
              <a:buNone/>
            </a:pPr>
            <a:r>
              <a:rPr lang="ar-KW" sz="2800" dirty="0" smtClean="0">
                <a:solidFill>
                  <a:schemeClr val="tx2"/>
                </a:solidFill>
                <a:cs typeface="mohammad bold art 1" pitchFamily="2" charset="-78"/>
              </a:rPr>
              <a:t>«أمين </a:t>
            </a:r>
            <a:r>
              <a:rPr lang="ar-KW" sz="2800" dirty="0">
                <a:solidFill>
                  <a:schemeClr val="tx2"/>
                </a:solidFill>
                <a:cs typeface="mohammad bold art 1" pitchFamily="2" charset="-78"/>
              </a:rPr>
              <a:t>حفظ مرخص له تحال إليه - بموجب مستند العهدة - حقوق </a:t>
            </a:r>
            <a:r>
              <a:rPr lang="ar-KW" sz="2800" dirty="0" smtClean="0">
                <a:solidFill>
                  <a:schemeClr val="tx2"/>
                </a:solidFill>
                <a:cs typeface="mohammad bold art 1" pitchFamily="2" charset="-78"/>
              </a:rPr>
              <a:t>والتزامات وصلاحيات </a:t>
            </a:r>
            <a:r>
              <a:rPr lang="ar-KW" sz="2800" dirty="0">
                <a:solidFill>
                  <a:schemeClr val="tx2"/>
                </a:solidFill>
                <a:cs typeface="mohammad bold art 1" pitchFamily="2" charset="-78"/>
              </a:rPr>
              <a:t>أمين العهدة، ولا تكون له مصلحة مباشرة أو غير مباشرة في العهدة المالية</a:t>
            </a:r>
            <a:r>
              <a:rPr lang="ar-KW" sz="2800" dirty="0" smtClean="0">
                <a:solidFill>
                  <a:schemeClr val="tx2"/>
                </a:solidFill>
                <a:cs typeface="mohammad bold art 1" pitchFamily="2" charset="-78"/>
              </a:rPr>
              <a:t>.»</a:t>
            </a:r>
            <a:endParaRPr lang="ar-KW" sz="2800" dirty="0">
              <a:solidFill>
                <a:schemeClr val="tx2"/>
              </a:solidFill>
              <a:cs typeface="mohammad bold art 1" pitchFamily="2" charset="-78"/>
            </a:endParaRPr>
          </a:p>
          <a:p>
            <a:pPr marL="0" indent="0" algn="just" rtl="1">
              <a:buNone/>
            </a:pPr>
            <a:endParaRPr lang="ar-KW" sz="2800" dirty="0">
              <a:solidFill>
                <a:schemeClr val="tx2"/>
              </a:solidFill>
              <a:cs typeface="mohammad bold art 1" pitchFamily="2" charset="-78"/>
            </a:endParaRPr>
          </a:p>
          <a:p>
            <a:pPr algn="just" rtl="1" fontAlgn="base">
              <a:spcBef>
                <a:spcPct val="0"/>
              </a:spcBef>
              <a:spcAft>
                <a:spcPts val="600"/>
              </a:spcAft>
            </a:pPr>
            <a:endParaRPr lang="ar-KW" sz="28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15</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015165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just" rtl="1"/>
            <a:r>
              <a:rPr lang="ar-KW" sz="3200" b="1" dirty="0">
                <a:solidFill>
                  <a:schemeClr val="tx2"/>
                </a:solidFill>
                <a:cs typeface="mohammad bold art 1" pitchFamily="2" charset="-78"/>
              </a:rPr>
              <a:t>إنشاء العهدة المالية</a:t>
            </a:r>
          </a:p>
        </p:txBody>
      </p:sp>
      <p:sp>
        <p:nvSpPr>
          <p:cNvPr id="3" name="Content Placeholder 2"/>
          <p:cNvSpPr>
            <a:spLocks noGrp="1"/>
          </p:cNvSpPr>
          <p:nvPr>
            <p:ph idx="1"/>
          </p:nvPr>
        </p:nvSpPr>
        <p:spPr>
          <a:xfrm>
            <a:off x="457200" y="1600200"/>
            <a:ext cx="8229600" cy="4525963"/>
          </a:xfrm>
        </p:spPr>
        <p:txBody>
          <a:bodyPr>
            <a:normAutofit/>
          </a:bodyPr>
          <a:lstStyle/>
          <a:p>
            <a:pPr algn="just" rtl="1">
              <a:buFont typeface="Wingdings" panose="05000000000000000000" pitchFamily="2" charset="2"/>
              <a:buChar char="§"/>
            </a:pPr>
            <a:r>
              <a:rPr lang="ar-KW" sz="2800" dirty="0" smtClean="0">
                <a:solidFill>
                  <a:schemeClr val="tx2"/>
                </a:solidFill>
                <a:cs typeface="mohammad bold art 1" pitchFamily="2" charset="-78"/>
              </a:rPr>
              <a:t>يجوز </a:t>
            </a:r>
            <a:r>
              <a:rPr lang="ar-KW" sz="2800" dirty="0">
                <a:solidFill>
                  <a:schemeClr val="tx2"/>
                </a:solidFill>
                <a:cs typeface="mohammad bold art 1" pitchFamily="2" charset="-78"/>
              </a:rPr>
              <a:t>للمصدر أن ينشئ عهدة مالية يقبلها ويوقع عليها لصالح حملة </a:t>
            </a:r>
            <a:r>
              <a:rPr lang="ar-KW" sz="2800" dirty="0" smtClean="0">
                <a:solidFill>
                  <a:schemeClr val="tx2"/>
                </a:solidFill>
                <a:cs typeface="mohammad bold art 1" pitchFamily="2" charset="-78"/>
              </a:rPr>
              <a:t>السندات أو الصكوك</a:t>
            </a:r>
            <a:r>
              <a:rPr lang="ar-KW" sz="2800" dirty="0">
                <a:solidFill>
                  <a:schemeClr val="tx2"/>
                </a:solidFill>
                <a:cs typeface="mohammad bold art 1" pitchFamily="2" charset="-78"/>
              </a:rPr>
              <a:t>، وتُضمن في نشرة الاكتتاب ويضعها موضع التنفيذ بصفته أمين العهدة بغرض حماية حقوق </a:t>
            </a:r>
            <a:r>
              <a:rPr lang="ar-KW" sz="2800" dirty="0" smtClean="0">
                <a:solidFill>
                  <a:schemeClr val="tx2"/>
                </a:solidFill>
                <a:cs typeface="mohammad bold art 1" pitchFamily="2" charset="-78"/>
              </a:rPr>
              <a:t>حملة السندات أو </a:t>
            </a:r>
            <a:r>
              <a:rPr lang="ar-KW" sz="2800" dirty="0">
                <a:solidFill>
                  <a:schemeClr val="tx2"/>
                </a:solidFill>
                <a:cs typeface="mohammad bold art 1" pitchFamily="2" charset="-78"/>
              </a:rPr>
              <a:t>الصكوك بصفتهم المستفيدين منها.</a:t>
            </a:r>
          </a:p>
          <a:p>
            <a:pPr algn="just" rtl="1">
              <a:buFont typeface="Wingdings" panose="05000000000000000000" pitchFamily="2" charset="2"/>
              <a:buChar char="§"/>
            </a:pPr>
            <a:endParaRPr lang="ar-KW" sz="2800" dirty="0">
              <a:solidFill>
                <a:schemeClr val="tx2"/>
              </a:solidFill>
              <a:cs typeface="mohammad bold art 1" pitchFamily="2" charset="-78"/>
            </a:endParaRPr>
          </a:p>
          <a:p>
            <a:pPr algn="just" rtl="1">
              <a:buFont typeface="Wingdings" panose="05000000000000000000" pitchFamily="2" charset="2"/>
              <a:buChar char="§"/>
            </a:pPr>
            <a:r>
              <a:rPr lang="ar-KW" sz="2800" dirty="0" smtClean="0">
                <a:solidFill>
                  <a:schemeClr val="tx2"/>
                </a:solidFill>
                <a:cs typeface="mohammad bold art 1" pitchFamily="2" charset="-78"/>
              </a:rPr>
              <a:t>يجوز </a:t>
            </a:r>
            <a:r>
              <a:rPr lang="ar-KW" sz="2800" dirty="0">
                <a:solidFill>
                  <a:schemeClr val="tx2"/>
                </a:solidFill>
                <a:cs typeface="mohammad bold art 1" pitchFamily="2" charset="-78"/>
              </a:rPr>
              <a:t>لأمين العهدة إحالة أي حقوق أو </a:t>
            </a:r>
            <a:r>
              <a:rPr lang="ar-KW" sz="2800" dirty="0" smtClean="0">
                <a:solidFill>
                  <a:schemeClr val="tx2"/>
                </a:solidFill>
                <a:cs typeface="mohammad bold art 1" pitchFamily="2" charset="-78"/>
              </a:rPr>
              <a:t>التزامات </a:t>
            </a:r>
            <a:r>
              <a:rPr lang="ar-KW" sz="2800" dirty="0">
                <a:solidFill>
                  <a:schemeClr val="tx2"/>
                </a:solidFill>
                <a:cs typeface="mohammad bold art 1" pitchFamily="2" charset="-78"/>
              </a:rPr>
              <a:t>بموجب تلك العهدة المالية إلى المنتدب أو الممثل الذي لا يكون له مصلحة مباشرة أو غير مباشرة في العهدة المالية.</a:t>
            </a:r>
            <a:endParaRPr lang="ar-KW" sz="28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16</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353418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just" rtl="1"/>
            <a:r>
              <a:rPr lang="ar-KW" sz="3200" dirty="0" smtClean="0">
                <a:solidFill>
                  <a:schemeClr val="tx2"/>
                </a:solidFill>
                <a:cs typeface="mohammad bold art 1" pitchFamily="2" charset="-78"/>
              </a:rPr>
              <a:t>مستند </a:t>
            </a:r>
            <a:r>
              <a:rPr lang="ar-KW" sz="3200" dirty="0">
                <a:solidFill>
                  <a:schemeClr val="tx2"/>
                </a:solidFill>
                <a:cs typeface="mohammad bold art 1" pitchFamily="2" charset="-78"/>
              </a:rPr>
              <a:t>العهدة</a:t>
            </a:r>
          </a:p>
        </p:txBody>
      </p:sp>
      <p:sp>
        <p:nvSpPr>
          <p:cNvPr id="3" name="Content Placeholder 2"/>
          <p:cNvSpPr>
            <a:spLocks noGrp="1"/>
          </p:cNvSpPr>
          <p:nvPr>
            <p:ph idx="1"/>
          </p:nvPr>
        </p:nvSpPr>
        <p:spPr>
          <a:xfrm>
            <a:off x="457200" y="1600200"/>
            <a:ext cx="8229600" cy="4525963"/>
          </a:xfrm>
        </p:spPr>
        <p:txBody>
          <a:bodyPr>
            <a:normAutofit fontScale="92500"/>
          </a:bodyPr>
          <a:lstStyle/>
          <a:p>
            <a:pPr marL="0" indent="0" algn="just" rtl="1">
              <a:buNone/>
            </a:pPr>
            <a:r>
              <a:rPr lang="ar-KW" sz="2800" u="sng" dirty="0" smtClean="0">
                <a:solidFill>
                  <a:schemeClr val="tx2"/>
                </a:solidFill>
                <a:cs typeface="mohammad bold art 1" pitchFamily="2" charset="-78"/>
              </a:rPr>
              <a:t>يجب </a:t>
            </a:r>
            <a:r>
              <a:rPr lang="ar-KW" sz="2800" u="sng" dirty="0">
                <a:solidFill>
                  <a:schemeClr val="tx2"/>
                </a:solidFill>
                <a:cs typeface="mohammad bold art 1" pitchFamily="2" charset="-78"/>
              </a:rPr>
              <a:t>أن ينص مستند العهدة كحد أدنى على التفاصيل </a:t>
            </a:r>
            <a:r>
              <a:rPr lang="ar-KW" sz="2800" u="sng" dirty="0" smtClean="0">
                <a:solidFill>
                  <a:schemeClr val="tx2"/>
                </a:solidFill>
                <a:cs typeface="mohammad bold art 1" pitchFamily="2" charset="-78"/>
              </a:rPr>
              <a:t>التالية:</a:t>
            </a:r>
            <a:endParaRPr lang="ar-KW" sz="2800" u="sng" dirty="0">
              <a:solidFill>
                <a:schemeClr val="tx2"/>
              </a:solidFill>
              <a:cs typeface="mohammad bold art 1" pitchFamily="2" charset="-78"/>
            </a:endParaRPr>
          </a:p>
          <a:p>
            <a:pPr marL="514350" indent="-514350" algn="just" rtl="1">
              <a:buFont typeface="+mj-lt"/>
              <a:buAutoNum type="arabicPeriod"/>
            </a:pPr>
            <a:r>
              <a:rPr lang="ar-KW" sz="2800" dirty="0">
                <a:solidFill>
                  <a:schemeClr val="tx2"/>
                </a:solidFill>
                <a:cs typeface="mohammad bold art 1" pitchFamily="2" charset="-78"/>
              </a:rPr>
              <a:t>اسم المصدر بصفته أمين العهدة وإعلان إنشاء عهدة مالية.</a:t>
            </a:r>
          </a:p>
          <a:p>
            <a:pPr marL="514350" indent="-514350" algn="just" rtl="1">
              <a:buFont typeface="+mj-lt"/>
              <a:buAutoNum type="arabicPeriod"/>
            </a:pPr>
            <a:r>
              <a:rPr lang="ar-KW" sz="2800" dirty="0">
                <a:solidFill>
                  <a:schemeClr val="tx2"/>
                </a:solidFill>
                <a:cs typeface="mohammad bold art 1" pitchFamily="2" charset="-78"/>
              </a:rPr>
              <a:t>تحديد حملة الصكوك بصفتهم المستفيدين.</a:t>
            </a:r>
          </a:p>
          <a:p>
            <a:pPr marL="514350" indent="-514350" algn="just" rtl="1">
              <a:buFont typeface="+mj-lt"/>
              <a:buAutoNum type="arabicPeriod"/>
            </a:pPr>
            <a:r>
              <a:rPr lang="ar-KW" sz="2800" dirty="0">
                <a:solidFill>
                  <a:schemeClr val="tx2"/>
                </a:solidFill>
                <a:cs typeface="mohammad bold art 1" pitchFamily="2" charset="-78"/>
              </a:rPr>
              <a:t>الوصف اللازم لتحديد موجودات الصكوك.</a:t>
            </a:r>
          </a:p>
          <a:p>
            <a:pPr marL="514350" indent="-514350" algn="just" rtl="1">
              <a:buFont typeface="+mj-lt"/>
              <a:buAutoNum type="arabicPeriod"/>
            </a:pPr>
            <a:r>
              <a:rPr lang="ar-KW" sz="2800" dirty="0">
                <a:solidFill>
                  <a:schemeClr val="tx2"/>
                </a:solidFill>
                <a:cs typeface="mohammad bold art 1" pitchFamily="2" charset="-78"/>
              </a:rPr>
              <a:t>مدة العهدة المالية وأحكام إنهائها.</a:t>
            </a:r>
          </a:p>
          <a:p>
            <a:pPr marL="514350" indent="-514350" algn="just" rtl="1">
              <a:buFont typeface="+mj-lt"/>
              <a:buAutoNum type="arabicPeriod"/>
            </a:pPr>
            <a:r>
              <a:rPr lang="ar-KW" sz="2800" dirty="0">
                <a:solidFill>
                  <a:schemeClr val="tx2"/>
                </a:solidFill>
                <a:cs typeface="mohammad bold art 1" pitchFamily="2" charset="-78"/>
              </a:rPr>
              <a:t>تحديد حالات حل العهدة المالية.</a:t>
            </a:r>
          </a:p>
          <a:p>
            <a:pPr marL="514350" indent="-514350" algn="just" rtl="1">
              <a:buFont typeface="+mj-lt"/>
              <a:buAutoNum type="arabicPeriod"/>
            </a:pPr>
            <a:r>
              <a:rPr lang="ar-KW" sz="2800" dirty="0">
                <a:solidFill>
                  <a:schemeClr val="tx2"/>
                </a:solidFill>
                <a:cs typeface="mohammad bold art 1" pitchFamily="2" charset="-78"/>
              </a:rPr>
              <a:t>حقوق والتزامات وصلاحيات أمين العهدة وآلية تفويضها للمنتدب أو للممثل.</a:t>
            </a:r>
          </a:p>
          <a:p>
            <a:pPr marL="514350" indent="-514350" algn="just" rtl="1">
              <a:buFont typeface="+mj-lt"/>
              <a:buAutoNum type="arabicPeriod"/>
            </a:pPr>
            <a:r>
              <a:rPr lang="ar-KW" sz="2800" dirty="0">
                <a:solidFill>
                  <a:schemeClr val="tx2"/>
                </a:solidFill>
                <a:cs typeface="mohammad bold art 1" pitchFamily="2" charset="-78"/>
              </a:rPr>
              <a:t>أي معلومات أخرى تطلبها الهيئة.</a:t>
            </a:r>
            <a:endParaRPr lang="ar-KW" sz="28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17</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060321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just" rtl="1"/>
            <a:r>
              <a:rPr lang="ar-KW" sz="3200" dirty="0" smtClean="0">
                <a:solidFill>
                  <a:schemeClr val="tx2"/>
                </a:solidFill>
                <a:cs typeface="mohammad bold art 1" pitchFamily="2" charset="-78"/>
              </a:rPr>
              <a:t>أمين </a:t>
            </a:r>
            <a:r>
              <a:rPr lang="ar-KW" sz="3200" dirty="0">
                <a:solidFill>
                  <a:schemeClr val="tx2"/>
                </a:solidFill>
                <a:cs typeface="mohammad bold art 1" pitchFamily="2" charset="-78"/>
              </a:rPr>
              <a:t>العهدة</a:t>
            </a:r>
          </a:p>
        </p:txBody>
      </p:sp>
      <p:sp>
        <p:nvSpPr>
          <p:cNvPr id="3" name="Content Placeholder 2"/>
          <p:cNvSpPr>
            <a:spLocks noGrp="1"/>
          </p:cNvSpPr>
          <p:nvPr>
            <p:ph idx="1"/>
          </p:nvPr>
        </p:nvSpPr>
        <p:spPr>
          <a:xfrm>
            <a:off x="395536" y="1367029"/>
            <a:ext cx="8229600" cy="4654259"/>
          </a:xfrm>
        </p:spPr>
        <p:txBody>
          <a:bodyPr>
            <a:noAutofit/>
          </a:bodyPr>
          <a:lstStyle/>
          <a:p>
            <a:pPr marL="0" indent="0" algn="just" rtl="1">
              <a:buNone/>
            </a:pPr>
            <a:r>
              <a:rPr lang="ar-KW" sz="2200" u="sng" dirty="0">
                <a:solidFill>
                  <a:schemeClr val="tx2"/>
                </a:solidFill>
                <a:cs typeface="mohammad bold art 1" pitchFamily="2" charset="-78"/>
              </a:rPr>
              <a:t>يلتزم المصدر بصفته أمين العهدة ويقوم المنتدب نيابة عنه بما يلي:</a:t>
            </a:r>
          </a:p>
          <a:p>
            <a:pPr marL="514350" indent="-514350" algn="just" rtl="1">
              <a:buFont typeface="+mj-lt"/>
              <a:buAutoNum type="arabicPeriod"/>
            </a:pPr>
            <a:r>
              <a:rPr lang="ar-KW" sz="2200" dirty="0" smtClean="0">
                <a:solidFill>
                  <a:schemeClr val="tx2"/>
                </a:solidFill>
                <a:cs typeface="mohammad bold art 1" pitchFamily="2" charset="-78"/>
              </a:rPr>
              <a:t>العمل </a:t>
            </a:r>
            <a:r>
              <a:rPr lang="ar-KW" sz="2200" dirty="0">
                <a:solidFill>
                  <a:schemeClr val="tx2"/>
                </a:solidFill>
                <a:cs typeface="mohammad bold art 1" pitchFamily="2" charset="-78"/>
              </a:rPr>
              <a:t>على إتمام نقل موجودات الصكوك إلى أمين </a:t>
            </a:r>
            <a:r>
              <a:rPr lang="ar-KW" sz="2200" dirty="0" smtClean="0">
                <a:solidFill>
                  <a:schemeClr val="tx2"/>
                </a:solidFill>
                <a:cs typeface="mohammad bold art 1" pitchFamily="2" charset="-78"/>
              </a:rPr>
              <a:t>العهدة.</a:t>
            </a:r>
            <a:endParaRPr lang="ar-KW" sz="2200" dirty="0">
              <a:solidFill>
                <a:schemeClr val="tx2"/>
              </a:solidFill>
              <a:cs typeface="mohammad bold art 1" pitchFamily="2" charset="-78"/>
            </a:endParaRPr>
          </a:p>
          <a:p>
            <a:pPr marL="514350" indent="-514350" algn="just" rtl="1">
              <a:buFont typeface="+mj-lt"/>
              <a:buAutoNum type="arabicPeriod"/>
            </a:pPr>
            <a:r>
              <a:rPr lang="ar-KW" sz="2200" dirty="0">
                <a:solidFill>
                  <a:schemeClr val="tx2"/>
                </a:solidFill>
                <a:cs typeface="mohammad bold art 1" pitchFamily="2" charset="-78"/>
              </a:rPr>
              <a:t>أداء مهامه وفقاً للشروط والصلاحيات المنصوص عليها في مستند </a:t>
            </a:r>
            <a:r>
              <a:rPr lang="ar-KW" sz="2200" dirty="0" smtClean="0">
                <a:solidFill>
                  <a:schemeClr val="tx2"/>
                </a:solidFill>
                <a:cs typeface="mohammad bold art 1" pitchFamily="2" charset="-78"/>
              </a:rPr>
              <a:t>العهدة.</a:t>
            </a:r>
            <a:endParaRPr lang="ar-KW" sz="2200" dirty="0">
              <a:solidFill>
                <a:schemeClr val="tx2"/>
              </a:solidFill>
              <a:cs typeface="mohammad bold art 1" pitchFamily="2" charset="-78"/>
            </a:endParaRPr>
          </a:p>
          <a:p>
            <a:pPr marL="514350" indent="-514350" algn="just" rtl="1">
              <a:buFont typeface="+mj-lt"/>
              <a:buAutoNum type="arabicPeriod"/>
            </a:pPr>
            <a:r>
              <a:rPr lang="ar-KW" sz="2200" dirty="0">
                <a:solidFill>
                  <a:schemeClr val="tx2"/>
                </a:solidFill>
                <a:cs typeface="mohammad bold art 1" pitchFamily="2" charset="-78"/>
              </a:rPr>
              <a:t>إدارة وحماية موجودات </a:t>
            </a:r>
            <a:r>
              <a:rPr lang="ar-KW" sz="2200" dirty="0" smtClean="0">
                <a:solidFill>
                  <a:schemeClr val="tx2"/>
                </a:solidFill>
                <a:cs typeface="mohammad bold art 1" pitchFamily="2" charset="-78"/>
              </a:rPr>
              <a:t>الصكوك.</a:t>
            </a:r>
            <a:endParaRPr lang="ar-KW" sz="2200" dirty="0">
              <a:solidFill>
                <a:schemeClr val="tx2"/>
              </a:solidFill>
              <a:cs typeface="mohammad bold art 1" pitchFamily="2" charset="-78"/>
            </a:endParaRPr>
          </a:p>
          <a:p>
            <a:pPr marL="514350" indent="-514350" algn="just" rtl="1">
              <a:buFont typeface="+mj-lt"/>
              <a:buAutoNum type="arabicPeriod"/>
            </a:pPr>
            <a:r>
              <a:rPr lang="ar-KW" sz="2200" dirty="0">
                <a:solidFill>
                  <a:schemeClr val="tx2"/>
                </a:solidFill>
                <a:cs typeface="mohammad bold art 1" pitchFamily="2" charset="-78"/>
              </a:rPr>
              <a:t>إمساك الدفاتر والسجلات المحاسبية </a:t>
            </a:r>
            <a:r>
              <a:rPr lang="ar-KW" sz="2200" dirty="0" smtClean="0">
                <a:solidFill>
                  <a:schemeClr val="tx2"/>
                </a:solidFill>
                <a:cs typeface="mohammad bold art 1" pitchFamily="2" charset="-78"/>
              </a:rPr>
              <a:t>اللازمة.</a:t>
            </a:r>
            <a:endParaRPr lang="ar-KW" sz="2200" dirty="0">
              <a:solidFill>
                <a:schemeClr val="tx2"/>
              </a:solidFill>
              <a:cs typeface="mohammad bold art 1" pitchFamily="2" charset="-78"/>
            </a:endParaRPr>
          </a:p>
          <a:p>
            <a:pPr marL="514350" indent="-514350" algn="just" rtl="1">
              <a:buFont typeface="+mj-lt"/>
              <a:buAutoNum type="arabicPeriod"/>
            </a:pPr>
            <a:r>
              <a:rPr lang="ar-KW" sz="2200" dirty="0">
                <a:solidFill>
                  <a:schemeClr val="tx2"/>
                </a:solidFill>
                <a:cs typeface="mohammad bold art 1" pitchFamily="2" charset="-78"/>
              </a:rPr>
              <a:t>فصل موجودات الصكوك عن أمواله الخاصة وعن أي أموال أخرى يتصرف فيها بصفته أمين عهدة بموجب أي عهدة مالية أخرى.</a:t>
            </a:r>
          </a:p>
          <a:p>
            <a:pPr marL="514350" indent="-514350" algn="just" rtl="1">
              <a:buFont typeface="+mj-lt"/>
              <a:buAutoNum type="arabicPeriod"/>
            </a:pPr>
            <a:r>
              <a:rPr lang="ar-KW" sz="2200" dirty="0">
                <a:solidFill>
                  <a:schemeClr val="tx2"/>
                </a:solidFill>
                <a:cs typeface="mohammad bold art 1" pitchFamily="2" charset="-78"/>
              </a:rPr>
              <a:t>إخطار المصدر أو الملتزم أو </a:t>
            </a:r>
            <a:r>
              <a:rPr lang="ar-KW" sz="2200" dirty="0" smtClean="0">
                <a:solidFill>
                  <a:schemeClr val="tx2"/>
                </a:solidFill>
                <a:cs typeface="mohammad bold art 1" pitchFamily="2" charset="-78"/>
              </a:rPr>
              <a:t>المنشئ </a:t>
            </a:r>
            <a:r>
              <a:rPr lang="ar-KW" sz="2200" dirty="0">
                <a:solidFill>
                  <a:schemeClr val="tx2"/>
                </a:solidFill>
                <a:cs typeface="mohammad bold art 1" pitchFamily="2" charset="-78"/>
              </a:rPr>
              <a:t>وحملة الصكوك بأي معلومات قد يكون لها أثر جوهري على قيمة موجودات الصكوك.</a:t>
            </a:r>
          </a:p>
          <a:p>
            <a:pPr marL="514350" indent="-514350" algn="just" rtl="1">
              <a:buFont typeface="+mj-lt"/>
              <a:buAutoNum type="arabicPeriod"/>
            </a:pPr>
            <a:r>
              <a:rPr lang="ar-KW" sz="2200" dirty="0">
                <a:solidFill>
                  <a:schemeClr val="tx2"/>
                </a:solidFill>
                <a:cs typeface="mohammad bold art 1" pitchFamily="2" charset="-78"/>
              </a:rPr>
              <a:t>تسجيل العهدة المالية لدى الهيئة وإخطارها بأي تغييرات تطرأ على المعلومات المسجلة لديها.</a:t>
            </a:r>
          </a:p>
          <a:p>
            <a:pPr marL="514350" indent="-514350" algn="just" rtl="1">
              <a:buFont typeface="+mj-lt"/>
              <a:buAutoNum type="arabicPeriod"/>
            </a:pPr>
            <a:r>
              <a:rPr lang="ar-KW" sz="2200" dirty="0">
                <a:solidFill>
                  <a:schemeClr val="tx2"/>
                </a:solidFill>
                <a:cs typeface="mohammad bold art 1" pitchFamily="2" charset="-78"/>
              </a:rPr>
              <a:t>القيام بإجراءات تصفية موجودات الصكوك وتوزيع ناتج </a:t>
            </a:r>
            <a:r>
              <a:rPr lang="ar-KW" sz="2200" dirty="0" smtClean="0">
                <a:solidFill>
                  <a:schemeClr val="tx2"/>
                </a:solidFill>
                <a:cs typeface="mohammad bold art 1" pitchFamily="2" charset="-78"/>
              </a:rPr>
              <a:t>التصفية.</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18</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565339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a:solidFill>
                  <a:srgbClr val="1F497D"/>
                </a:solidFill>
                <a:cs typeface="mohammad bold art 1" pitchFamily="2" charset="-78"/>
              </a:rPr>
              <a:t>انتهاء العهدة المالية</a:t>
            </a: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533400" y="1600200"/>
            <a:ext cx="8001000" cy="4525963"/>
          </a:xfrm>
        </p:spPr>
        <p:txBody>
          <a:bodyPr>
            <a:normAutofit/>
          </a:bodyPr>
          <a:lstStyle/>
          <a:p>
            <a:pPr marL="0" indent="0" algn="just" rtl="1">
              <a:buNone/>
            </a:pPr>
            <a:r>
              <a:rPr lang="ar-KW" sz="2400" u="sng" dirty="0">
                <a:solidFill>
                  <a:schemeClr val="tx2"/>
                </a:solidFill>
                <a:cs typeface="mohammad bold art 1" pitchFamily="2" charset="-78"/>
              </a:rPr>
              <a:t>تنتهي العهدة المالية في أي من الحالات التالية:</a:t>
            </a:r>
          </a:p>
          <a:p>
            <a:pPr marL="514350" indent="-514350" algn="just" rtl="1">
              <a:buFont typeface="+mj-lt"/>
              <a:buAutoNum type="arabicPeriod"/>
            </a:pPr>
            <a:r>
              <a:rPr lang="ar-KW" sz="2400" dirty="0" smtClean="0">
                <a:solidFill>
                  <a:schemeClr val="tx2"/>
                </a:solidFill>
                <a:cs typeface="mohammad bold art 1" pitchFamily="2" charset="-78"/>
              </a:rPr>
              <a:t>عند </a:t>
            </a:r>
            <a:r>
              <a:rPr lang="ar-KW" sz="2400" dirty="0">
                <a:solidFill>
                  <a:schemeClr val="tx2"/>
                </a:solidFill>
                <a:cs typeface="mohammad bold art 1" pitchFamily="2" charset="-78"/>
              </a:rPr>
              <a:t>انتهاء المدة التي أُنشئت لها.</a:t>
            </a:r>
          </a:p>
          <a:p>
            <a:pPr marL="514350" indent="-514350" algn="just" rtl="1">
              <a:buFont typeface="+mj-lt"/>
              <a:buAutoNum type="arabicPeriod"/>
            </a:pPr>
            <a:r>
              <a:rPr lang="ar-KW" sz="2400" dirty="0" smtClean="0">
                <a:solidFill>
                  <a:schemeClr val="tx2"/>
                </a:solidFill>
                <a:cs typeface="mohammad bold art 1" pitchFamily="2" charset="-78"/>
              </a:rPr>
              <a:t>استحالة </a:t>
            </a:r>
            <a:r>
              <a:rPr lang="ar-KW" sz="2400" dirty="0">
                <a:solidFill>
                  <a:schemeClr val="tx2"/>
                </a:solidFill>
                <a:cs typeface="mohammad bold art 1" pitchFamily="2" charset="-78"/>
              </a:rPr>
              <a:t>تنفيذ محل الالتزام في العهدة المالية أو إثبات عدم مشروعيته.</a:t>
            </a:r>
          </a:p>
          <a:p>
            <a:pPr marL="514350" indent="-514350" algn="just" rtl="1">
              <a:buFont typeface="+mj-lt"/>
              <a:buAutoNum type="arabicPeriod"/>
            </a:pPr>
            <a:r>
              <a:rPr lang="ar-KW" sz="2400" dirty="0" smtClean="0">
                <a:solidFill>
                  <a:schemeClr val="tx2"/>
                </a:solidFill>
                <a:cs typeface="mohammad bold art 1" pitchFamily="2" charset="-78"/>
              </a:rPr>
              <a:t>انقضاء </a:t>
            </a:r>
            <a:r>
              <a:rPr lang="ar-KW" sz="2400" dirty="0">
                <a:solidFill>
                  <a:schemeClr val="tx2"/>
                </a:solidFill>
                <a:cs typeface="mohammad bold art 1" pitchFamily="2" charset="-78"/>
              </a:rPr>
              <a:t>الالتزام المالي الذي تم إنشاء العهدة المالية </a:t>
            </a:r>
            <a:r>
              <a:rPr lang="ar-KW" sz="2400" dirty="0" smtClean="0">
                <a:solidFill>
                  <a:schemeClr val="tx2"/>
                </a:solidFill>
                <a:cs typeface="mohammad bold art 1" pitchFamily="2" charset="-78"/>
              </a:rPr>
              <a:t>بغرض </a:t>
            </a:r>
            <a:br>
              <a:rPr lang="ar-KW" sz="2400" dirty="0" smtClean="0">
                <a:solidFill>
                  <a:schemeClr val="tx2"/>
                </a:solidFill>
                <a:cs typeface="mohammad bold art 1" pitchFamily="2" charset="-78"/>
              </a:rPr>
            </a:br>
            <a:r>
              <a:rPr lang="ar-KW" sz="2400" dirty="0" smtClean="0">
                <a:solidFill>
                  <a:schemeClr val="tx2"/>
                </a:solidFill>
                <a:cs typeface="mohammad bold art 1" pitchFamily="2" charset="-78"/>
              </a:rPr>
              <a:t>الوفاء </a:t>
            </a:r>
            <a:r>
              <a:rPr lang="ar-KW" sz="2400" dirty="0">
                <a:solidFill>
                  <a:schemeClr val="tx2"/>
                </a:solidFill>
                <a:cs typeface="mohammad bold art 1" pitchFamily="2" charset="-78"/>
              </a:rPr>
              <a:t>به.</a:t>
            </a:r>
          </a:p>
          <a:p>
            <a:pPr marL="514350" indent="-514350" algn="just" rtl="1">
              <a:buFont typeface="+mj-lt"/>
              <a:buAutoNum type="arabicPeriod"/>
            </a:pPr>
            <a:r>
              <a:rPr lang="ar-KW" sz="2400" dirty="0" smtClean="0">
                <a:solidFill>
                  <a:schemeClr val="tx2"/>
                </a:solidFill>
                <a:cs typeface="mohammad bold art 1" pitchFamily="2" charset="-78"/>
              </a:rPr>
              <a:t>اتفاق </a:t>
            </a:r>
            <a:r>
              <a:rPr lang="ar-KW" sz="2400" dirty="0">
                <a:solidFill>
                  <a:schemeClr val="tx2"/>
                </a:solidFill>
                <a:cs typeface="mohammad bold art 1" pitchFamily="2" charset="-78"/>
              </a:rPr>
              <a:t>أمين العهدة والممثل وحملة الصكوك على إنهاء العهدة المالية بموجب </a:t>
            </a:r>
            <a:r>
              <a:rPr lang="ar-KW" sz="2400" dirty="0" smtClean="0">
                <a:solidFill>
                  <a:schemeClr val="tx2"/>
                </a:solidFill>
                <a:cs typeface="mohammad bold art 1" pitchFamily="2" charset="-78"/>
              </a:rPr>
              <a:t>محرر كتابي</a:t>
            </a:r>
            <a:r>
              <a:rPr lang="ar-KW" sz="2400" dirty="0">
                <a:solidFill>
                  <a:schemeClr val="tx2"/>
                </a:solidFill>
                <a:cs typeface="mohammad bold art 1" pitchFamily="2" charset="-78"/>
              </a:rPr>
              <a:t>، وفي هذه الحالة يشترط الحصول على موافقة الهيئة المسبقة</a:t>
            </a:r>
            <a:r>
              <a:rPr lang="ar-KW" sz="2400" dirty="0" smtClean="0">
                <a:solidFill>
                  <a:schemeClr val="tx2"/>
                </a:solidFill>
                <a:cs typeface="mohammad bold art 1" pitchFamily="2" charset="-78"/>
              </a:rPr>
              <a:t>.</a:t>
            </a:r>
          </a:p>
          <a:p>
            <a:pPr marL="514350" indent="-514350" algn="just" rtl="1">
              <a:buFont typeface="+mj-lt"/>
              <a:buAutoNum type="arabicPeriod"/>
            </a:pPr>
            <a:r>
              <a:rPr lang="ar-KW" sz="2400" dirty="0">
                <a:solidFill>
                  <a:schemeClr val="tx2"/>
                </a:solidFill>
                <a:cs typeface="mohammad bold art 1" pitchFamily="2" charset="-78"/>
              </a:rPr>
              <a:t>أي حالة أخرى ينص عليها مستند العهدة.</a:t>
            </a:r>
            <a:endParaRPr lang="ar-KW" sz="2400" dirty="0" smtClean="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19</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600442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مقدمــــــــة (2/1)</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533400" y="1471904"/>
            <a:ext cx="8001000" cy="4654259"/>
          </a:xfrm>
        </p:spPr>
        <p:txBody>
          <a:bodyPr>
            <a:normAutofit fontScale="85000" lnSpcReduction="20000"/>
          </a:bodyPr>
          <a:lstStyle/>
          <a:p>
            <a:pPr marL="0" lvl="0" indent="0" algn="just" rtl="1" fontAlgn="base">
              <a:lnSpc>
                <a:spcPct val="150000"/>
              </a:lnSpc>
              <a:spcBef>
                <a:spcPct val="0"/>
              </a:spcBef>
              <a:spcAft>
                <a:spcPts val="600"/>
              </a:spcAft>
              <a:buNone/>
            </a:pPr>
            <a:r>
              <a:rPr lang="ar-KW" sz="2800" dirty="0" smtClean="0">
                <a:solidFill>
                  <a:schemeClr val="tx2"/>
                </a:solidFill>
                <a:latin typeface="Calibri" pitchFamily="34" charset="0"/>
                <a:cs typeface="mohammad bold art 1" pitchFamily="2" charset="-78"/>
              </a:rPr>
              <a:t>بناءً </a:t>
            </a:r>
            <a:r>
              <a:rPr lang="ar-KW" sz="2800" dirty="0">
                <a:solidFill>
                  <a:schemeClr val="tx2"/>
                </a:solidFill>
                <a:latin typeface="Calibri" pitchFamily="34" charset="0"/>
                <a:cs typeface="mohammad bold art 1" pitchFamily="2" charset="-78"/>
              </a:rPr>
              <a:t>على صدور القانون رقم 22 لسنة 2015 بشأن إنشاء هيئة أسواق المال وتنظيم نشاط الأوراق المالية بتاريخ 2015/5/4</a:t>
            </a:r>
            <a:r>
              <a:rPr lang="ar-KW" sz="2800" dirty="0" smtClean="0">
                <a:solidFill>
                  <a:schemeClr val="tx2"/>
                </a:solidFill>
                <a:latin typeface="Calibri" pitchFamily="34" charset="0"/>
                <a:cs typeface="mohammad bold art 1" pitchFamily="2" charset="-78"/>
              </a:rPr>
              <a:t>، </a:t>
            </a:r>
            <a:r>
              <a:rPr lang="ar-KW" sz="2800" dirty="0">
                <a:solidFill>
                  <a:schemeClr val="tx2"/>
                </a:solidFill>
                <a:latin typeface="Calibri" pitchFamily="34" charset="0"/>
                <a:cs typeface="mohammad bold art 1" pitchFamily="2" charset="-78"/>
              </a:rPr>
              <a:t>قام مجلس المفوضين بتشكيل لجنة إشرافية لمراجعة وتطوير اللائحة التنفيذية لقانون الهيئة، حيث دأبت اللجنة – ممثلة بأعضائها وبدعم من مجلس المفوضين وفريق العمل وكافة إدارات الهيئة – على مراجعة اللائحة التنفيذية وكافة التعليمات الصادرة عن الهيئة وقرارات البورصة ذات العلاقة بهدف تطويرها وفقاً لأفضل الممارسات العالمية والإقليمية، وبما يتناسب مع متطلبات الأسواق المحلية والمنظومة التشريعية في دولة الكويت.</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2</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5295951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3494515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مقدمــــــــة (2/2)</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484784"/>
            <a:ext cx="8229600" cy="4525963"/>
          </a:xfrm>
        </p:spPr>
        <p:txBody>
          <a:bodyPr>
            <a:normAutofit/>
          </a:bodyPr>
          <a:lstStyle/>
          <a:p>
            <a:pPr lvl="0"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قامت الهيئة بإعادة تنسيق وترتيب اللائحة التنفيذية وكافة الـتعليمات الصـادرة عنها في ستة عـشر مجلداً يطلق على كل واحد منها "كتاب"، على أن يتضمن كل كتاب على جدول محتويات وأن يكون مقسماً إلى فصول وملاحق.</a:t>
            </a: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تم إعداد </a:t>
            </a:r>
            <a:r>
              <a:rPr lang="ar-KW" sz="2800" dirty="0" smtClean="0">
                <a:solidFill>
                  <a:schemeClr val="tx2"/>
                </a:solidFill>
                <a:latin typeface="Calibri" pitchFamily="34" charset="0"/>
                <a:cs typeface="mohammad bold art 1" pitchFamily="2" charset="-78"/>
              </a:rPr>
              <a:t>هذه الورشة </a:t>
            </a:r>
            <a:r>
              <a:rPr lang="ar-KW" sz="2800" dirty="0">
                <a:solidFill>
                  <a:schemeClr val="tx2"/>
                </a:solidFill>
                <a:latin typeface="Calibri" pitchFamily="34" charset="0"/>
                <a:cs typeface="mohammad bold art 1" pitchFamily="2" charset="-78"/>
              </a:rPr>
              <a:t>استناداً إلى الأحكام الواردة في الكتاب الحادي عشر – «التعامل في الأوراق المالية</a:t>
            </a:r>
            <a:r>
              <a:rPr lang="ar-KW" sz="2800" dirty="0" smtClean="0">
                <a:solidFill>
                  <a:schemeClr val="tx2"/>
                </a:solidFill>
                <a:latin typeface="Calibri" pitchFamily="34" charset="0"/>
                <a:cs typeface="mohammad bold art 1" pitchFamily="2" charset="-78"/>
              </a:rPr>
              <a:t>».</a:t>
            </a: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3</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449629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7" y="260648"/>
            <a:ext cx="5618584" cy="1143000"/>
          </a:xfrm>
        </p:spPr>
        <p:txBody>
          <a:bodyPr>
            <a:normAutofit/>
          </a:bodyPr>
          <a:lstStyle/>
          <a:p>
            <a:pPr algn="r" rtl="1"/>
            <a:r>
              <a:rPr lang="ar-KW" sz="3200" b="1" dirty="0" smtClean="0">
                <a:solidFill>
                  <a:schemeClr val="tx2"/>
                </a:solidFill>
                <a:cs typeface="mohammad bold art 1" pitchFamily="2" charset="-78"/>
              </a:rPr>
              <a:t>جدول أعمال الورشة</a:t>
            </a:r>
            <a:endParaRPr lang="en-US"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4</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413055762"/>
              </p:ext>
            </p:extLst>
          </p:nvPr>
        </p:nvGraphicFramePr>
        <p:xfrm>
          <a:off x="457200" y="1600200"/>
          <a:ext cx="8077200" cy="3630568"/>
        </p:xfrm>
        <a:graphic>
          <a:graphicData uri="http://schemas.openxmlformats.org/drawingml/2006/table">
            <a:tbl>
              <a:tblPr rtl="1" firstRow="1" bandRow="1">
                <a:tableStyleId>{2D5ABB26-0587-4C30-8999-92F81FD0307C}</a:tableStyleId>
              </a:tblPr>
              <a:tblGrid>
                <a:gridCol w="4793372"/>
                <a:gridCol w="3283828"/>
              </a:tblGrid>
              <a:tr h="46064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2000" b="1" u="sng" dirty="0" smtClean="0">
                          <a:solidFill>
                            <a:schemeClr val="tx2"/>
                          </a:solidFill>
                          <a:cs typeface="mohammad bold art 1" pitchFamily="2" charset="-78"/>
                        </a:rPr>
                        <a:t>الشركة ذات الغرض الخاص</a:t>
                      </a:r>
                      <a:r>
                        <a:rPr lang="ar-KW" sz="2000" b="1" dirty="0" smtClean="0">
                          <a:solidFill>
                            <a:schemeClr val="tx2"/>
                          </a:solidFill>
                          <a:cs typeface="mohammad bold art 1" pitchFamily="2" charset="-78"/>
                        </a:rPr>
                        <a:t>:</a:t>
                      </a:r>
                      <a:endParaRPr lang="en-US" sz="2000" b="1" dirty="0" smtClean="0">
                        <a:solidFill>
                          <a:schemeClr val="tx2"/>
                        </a:solidFill>
                        <a:cs typeface="mohammad bold art 1"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2000" b="1" u="sng" dirty="0" smtClean="0">
                          <a:solidFill>
                            <a:srgbClr val="1F497D"/>
                          </a:solidFill>
                          <a:cs typeface="mohammad bold art 1" pitchFamily="2" charset="-78"/>
                        </a:rPr>
                        <a:t>العهدة المالية</a:t>
                      </a:r>
                      <a:r>
                        <a:rPr lang="ar-KW" sz="2000" b="1" dirty="0" smtClean="0">
                          <a:solidFill>
                            <a:srgbClr val="1F497D"/>
                          </a:solidFill>
                          <a:cs typeface="mohammad bold art 1" pitchFamily="2" charset="-78"/>
                        </a:rPr>
                        <a:t>:</a:t>
                      </a:r>
                    </a:p>
                  </a:txBody>
                  <a:tcPr/>
                </a:tc>
              </a:tr>
              <a:tr h="370840">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cs typeface="mohammad bold art 1" pitchFamily="2" charset="-78"/>
                        </a:rPr>
                        <a:t>تعديلات القانون</a:t>
                      </a:r>
                    </a:p>
                  </a:txBody>
                  <a:tcPr/>
                </a:tc>
                <a:tc>
                  <a:txBody>
                    <a:bodyPr/>
                    <a:lstStyle/>
                    <a:p>
                      <a:pPr marL="342900" indent="-342900" algn="r" rtl="1">
                        <a:buFont typeface="Wingdings" panose="05000000000000000000" pitchFamily="2" charset="2"/>
                        <a:buChar char="§"/>
                      </a:pPr>
                      <a:r>
                        <a:rPr lang="ar-KW" sz="2000" b="0" dirty="0" smtClean="0">
                          <a:solidFill>
                            <a:srgbClr val="1F497D"/>
                          </a:solidFill>
                          <a:cs typeface="mohammad bold art 1" pitchFamily="2" charset="-78"/>
                        </a:rPr>
                        <a:t>التعريفات المهمة</a:t>
                      </a:r>
                      <a:endParaRPr lang="ar-KW" sz="2000" b="0" dirty="0">
                        <a:cs typeface="mohammad bold art 1" pitchFamily="2" charset="-78"/>
                      </a:endParaRPr>
                    </a:p>
                  </a:txBody>
                  <a:tcPr/>
                </a:tc>
              </a:tr>
              <a:tr h="370840">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cs typeface="mohammad bold art 1" pitchFamily="2" charset="-78"/>
                        </a:rPr>
                        <a:t>تعريف الشركة ذات الغرض الخاص</a:t>
                      </a:r>
                      <a:endParaRPr lang="en-US" sz="2000" dirty="0" smtClean="0">
                        <a:solidFill>
                          <a:schemeClr val="tx2"/>
                        </a:solidFill>
                        <a:cs typeface="mohammad bold art 1" pitchFamily="2" charset="-78"/>
                      </a:endParaRPr>
                    </a:p>
                  </a:txBody>
                  <a:tcPr/>
                </a:tc>
                <a:tc>
                  <a:txBody>
                    <a:bodyPr/>
                    <a:lstStyle/>
                    <a:p>
                      <a:pPr marL="342900" indent="-342900" algn="r" rtl="1">
                        <a:buFont typeface="Wingdings" panose="05000000000000000000" pitchFamily="2" charset="2"/>
                        <a:buChar char="§"/>
                      </a:pPr>
                      <a:r>
                        <a:rPr lang="ar-KW" sz="2000" b="0" dirty="0" smtClean="0">
                          <a:solidFill>
                            <a:schemeClr val="tx2"/>
                          </a:solidFill>
                          <a:cs typeface="mohammad bold art 1" pitchFamily="2" charset="-78"/>
                        </a:rPr>
                        <a:t>إنشاء العهدة المالية</a:t>
                      </a:r>
                      <a:endParaRPr lang="ar-KW" sz="2000" b="0" dirty="0">
                        <a:cs typeface="mohammad bold art 1" pitchFamily="2" charset="-78"/>
                      </a:endParaRPr>
                    </a:p>
                  </a:txBody>
                  <a:tcPr/>
                </a:tc>
              </a:tr>
              <a:tr h="370840">
                <a:tc>
                  <a:txBody>
                    <a:bodyPr/>
                    <a:lstStyle/>
                    <a:p>
                      <a:pPr marL="342900" marR="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cs typeface="mohammad bold art 1" pitchFamily="2" charset="-78"/>
                        </a:rPr>
                        <a:t>تأسيس الشركة ذات الغرض الخاص</a:t>
                      </a:r>
                      <a:endParaRPr lang="en-US" sz="2000" dirty="0" smtClean="0">
                        <a:solidFill>
                          <a:schemeClr val="tx2"/>
                        </a:solidFill>
                        <a:cs typeface="mohammad bold art 1" pitchFamily="2" charset="-78"/>
                      </a:endParaRPr>
                    </a:p>
                  </a:txBody>
                  <a:tcPr/>
                </a:tc>
                <a:tc>
                  <a:txBody>
                    <a:bodyPr/>
                    <a:lstStyle/>
                    <a:p>
                      <a:pPr marL="342900" marR="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b="0" dirty="0" smtClean="0">
                          <a:solidFill>
                            <a:schemeClr val="tx2"/>
                          </a:solidFill>
                          <a:cs typeface="mohammad bold art 1" pitchFamily="2" charset="-78"/>
                        </a:rPr>
                        <a:t>مستند العهدة</a:t>
                      </a:r>
                      <a:endParaRPr lang="ar-KW" sz="2000" b="0" dirty="0" smtClean="0">
                        <a:cs typeface="mohammad bold art 1" pitchFamily="2" charset="-78"/>
                      </a:endParaRPr>
                    </a:p>
                  </a:txBody>
                  <a:tcPr/>
                </a:tc>
              </a:tr>
              <a:tr h="370840">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cs typeface="mohammad bold art 1" pitchFamily="2" charset="-78"/>
                        </a:rPr>
                        <a:t>خصائص الشركة ذات الغرض الخاص</a:t>
                      </a:r>
                    </a:p>
                  </a:txBody>
                  <a:tcPr/>
                </a:tc>
                <a:tc>
                  <a:txBody>
                    <a:bodyPr/>
                    <a:lstStyle/>
                    <a:p>
                      <a:pPr marL="342900" marR="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b="0" dirty="0" smtClean="0">
                          <a:solidFill>
                            <a:schemeClr val="tx2"/>
                          </a:solidFill>
                          <a:cs typeface="mohammad bold art 1" pitchFamily="2" charset="-78"/>
                        </a:rPr>
                        <a:t>أمين العهدة</a:t>
                      </a:r>
                      <a:endParaRPr lang="ar-KW" sz="2000" b="0" dirty="0" smtClean="0">
                        <a:cs typeface="mohammad bold art 1" pitchFamily="2" charset="-78"/>
                      </a:endParaRPr>
                    </a:p>
                  </a:txBody>
                  <a:tcPr/>
                </a:tc>
              </a:tr>
              <a:tr h="370840">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cs typeface="mohammad bold art 1" pitchFamily="2" charset="-78"/>
                        </a:rPr>
                        <a:t>أحكام عامة</a:t>
                      </a:r>
                      <a:endParaRPr lang="en-US" sz="2000" dirty="0" smtClean="0">
                        <a:solidFill>
                          <a:schemeClr val="tx2"/>
                        </a:solidFill>
                        <a:cs typeface="mohammad bold art 1" pitchFamily="2" charset="-78"/>
                      </a:endParaRPr>
                    </a:p>
                  </a:txBody>
                  <a:tcPr/>
                </a:tc>
                <a:tc>
                  <a:txBody>
                    <a:bodyPr/>
                    <a:lstStyle/>
                    <a:p>
                      <a:pPr marL="342900" marR="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b="0" dirty="0" smtClean="0">
                          <a:solidFill>
                            <a:schemeClr val="tx2"/>
                          </a:solidFill>
                          <a:cs typeface="mohammad bold art 1" pitchFamily="2" charset="-78"/>
                        </a:rPr>
                        <a:t>انتهاء العهدة المالية</a:t>
                      </a:r>
                      <a:endParaRPr lang="ar-KW" sz="2000" b="0" dirty="0" smtClean="0">
                        <a:cs typeface="mohammad bold art 1" pitchFamily="2" charset="-78"/>
                      </a:endParaRPr>
                    </a:p>
                  </a:txBody>
                  <a:tcPr/>
                </a:tc>
              </a:tr>
              <a:tr h="370840">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cs typeface="mohammad bold art 1" pitchFamily="2" charset="-78"/>
                        </a:rPr>
                        <a:t>إعفاءات الشركة ذات الغرض الخاص</a:t>
                      </a:r>
                      <a:endParaRPr lang="en-US" sz="2000" dirty="0" smtClean="0">
                        <a:solidFill>
                          <a:schemeClr val="tx2"/>
                        </a:solidFill>
                        <a:cs typeface="mohammad bold art 1" pitchFamily="2" charset="-78"/>
                      </a:endParaRPr>
                    </a:p>
                  </a:txBody>
                  <a:tcPr/>
                </a:tc>
                <a:tc>
                  <a:txBody>
                    <a:bodyPr/>
                    <a:lstStyle/>
                    <a:p>
                      <a:pPr algn="r" rtl="1"/>
                      <a:endParaRPr lang="ar-KW" sz="2000" dirty="0">
                        <a:cs typeface="mohammad bold art 1" pitchFamily="2" charset="-78"/>
                      </a:endParaRPr>
                    </a:p>
                  </a:txBody>
                  <a:tcPr/>
                </a:tc>
              </a:tr>
              <a:tr h="370840">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cs typeface="mohammad bold art 1" pitchFamily="2" charset="-78"/>
                        </a:rPr>
                        <a:t>نشاط الشركة ذات الغرض الخاص</a:t>
                      </a:r>
                      <a:endParaRPr lang="en-US" sz="2000" dirty="0" smtClean="0">
                        <a:solidFill>
                          <a:schemeClr val="tx2"/>
                        </a:solidFill>
                        <a:cs typeface="mohammad bold art 1" pitchFamily="2" charset="-78"/>
                      </a:endParaRPr>
                    </a:p>
                  </a:txBody>
                  <a:tcPr/>
                </a:tc>
                <a:tc>
                  <a:txBody>
                    <a:bodyPr/>
                    <a:lstStyle/>
                    <a:p>
                      <a:pPr algn="r" rtl="1"/>
                      <a:endParaRPr lang="ar-KW" sz="2000" dirty="0">
                        <a:cs typeface="mohammad bold art 1" pitchFamily="2" charset="-78"/>
                      </a:endParaRPr>
                    </a:p>
                  </a:txBody>
                  <a:tcPr/>
                </a:tc>
              </a:tr>
              <a:tr h="370840">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cs typeface="mohammad bold art 1" pitchFamily="2" charset="-78"/>
                        </a:rPr>
                        <a:t>تصفية وحل الشركة ذات الغرض الخاص</a:t>
                      </a:r>
                      <a:endParaRPr lang="en-US" sz="2000" dirty="0" smtClean="0">
                        <a:solidFill>
                          <a:schemeClr val="tx2"/>
                        </a:solidFill>
                        <a:cs typeface="mohammad bold art 1" pitchFamily="2" charset="-78"/>
                      </a:endParaRPr>
                    </a:p>
                  </a:txBody>
                  <a:tcPr/>
                </a:tc>
                <a:tc>
                  <a:txBody>
                    <a:bodyPr/>
                    <a:lstStyle/>
                    <a:p>
                      <a:pPr algn="r" rtl="1"/>
                      <a:endParaRPr lang="ar-KW" sz="2000" dirty="0">
                        <a:cs typeface="mohammad bold art 1" pitchFamily="2" charset="-78"/>
                      </a:endParaRPr>
                    </a:p>
                  </a:txBody>
                  <a:tcPr/>
                </a:tc>
              </a:tr>
            </a:tbl>
          </a:graphicData>
        </a:graphic>
      </p:graphicFrame>
    </p:spTree>
    <p:extLst>
      <p:ext uri="{BB962C8B-B14F-4D97-AF65-F5344CB8AC3E}">
        <p14:creationId xmlns:p14="http://schemas.microsoft.com/office/powerpoint/2010/main" val="3685705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5</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p:txBody>
          <a:bodyPr>
            <a:normAutofit/>
          </a:bodyPr>
          <a:lstStyle/>
          <a:p>
            <a:pPr marL="0" lvl="0" indent="0" algn="r" rtl="1">
              <a:buNone/>
            </a:pPr>
            <a:endParaRPr lang="ar-KW" sz="4800" b="1" dirty="0" smtClean="0">
              <a:solidFill>
                <a:schemeClr val="tx2"/>
              </a:solidFill>
              <a:cs typeface="mohammad bold art 1" pitchFamily="2" charset="-78"/>
            </a:endParaRPr>
          </a:p>
          <a:p>
            <a:pPr marL="0" lvl="0" indent="0" algn="ctr" rtl="1">
              <a:buNone/>
            </a:pPr>
            <a:r>
              <a:rPr lang="ar-KW" sz="4800" b="1" dirty="0" smtClean="0">
                <a:solidFill>
                  <a:schemeClr val="tx2"/>
                </a:solidFill>
                <a:cs typeface="mohammad bold art 1" pitchFamily="2" charset="-78"/>
              </a:rPr>
              <a:t>الشركة ذات الغرض الخاص</a:t>
            </a:r>
            <a:endParaRPr lang="en-US" sz="4800" dirty="0">
              <a:cs typeface="mohammad bold art 1" pitchFamily="2" charset="-78"/>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485576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5817" y="260648"/>
            <a:ext cx="5618584" cy="1143000"/>
          </a:xfrm>
        </p:spPr>
        <p:txBody>
          <a:bodyPr>
            <a:normAutofit/>
          </a:bodyPr>
          <a:lstStyle/>
          <a:p>
            <a:pPr algn="r" rtl="1"/>
            <a:r>
              <a:rPr lang="ar-KW" sz="3200" b="1" dirty="0">
                <a:solidFill>
                  <a:schemeClr val="tx2"/>
                </a:solidFill>
                <a:cs typeface="mohammad bold art 1" pitchFamily="2" charset="-78"/>
              </a:rPr>
              <a:t>تعديلات القانون</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533400" y="1600200"/>
            <a:ext cx="8001000" cy="4525963"/>
          </a:xfrm>
        </p:spPr>
        <p:txBody>
          <a:bodyPr>
            <a:normAutofit/>
          </a:bodyPr>
          <a:lstStyle/>
          <a:p>
            <a:pPr lvl="0"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نص البند (9) من المادة (5) من قانون الهيئة المعدل على السماح للهيئة بإصدار قواعد تنظم الشركات ذات الغرض الخاص التي تصدر أوراقاً مالية وذلك بخلاف ما ينص عليه قانون الشركات ولائحته التنفيذية (المواد 30-34 من اللائحة التنفيذية لقانون الشركات) في ذلك الشأن، مما يسمح للهيئة بوضع الأحكام المناسبة لذلك الغرض</a:t>
            </a:r>
            <a:r>
              <a:rPr lang="ar-KW" sz="2800" dirty="0" smtClean="0">
                <a:solidFill>
                  <a:schemeClr val="tx2"/>
                </a:solidFill>
                <a:latin typeface="Calibri" pitchFamily="34" charset="0"/>
                <a:cs typeface="mohammad bold art 1" pitchFamily="2" charset="-78"/>
              </a:rPr>
              <a:t>.</a:t>
            </a:r>
          </a:p>
          <a:p>
            <a:pPr lvl="0" algn="just" rtl="1" fontAlgn="base">
              <a:spcBef>
                <a:spcPct val="0"/>
              </a:spcBef>
              <a:spcAft>
                <a:spcPts val="600"/>
              </a:spcAft>
              <a:buFont typeface="Wingdings" panose="05000000000000000000" pitchFamily="2" charset="2"/>
              <a:buChar char="§"/>
            </a:pP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6</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730885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تعريف الشركة ذات الغرض الخاص</a:t>
            </a:r>
            <a:endParaRPr lang="en-US"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7</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lvl="0" algn="r" rtl="1"/>
            <a:endParaRPr lang="ar-KW" dirty="0" smtClean="0">
              <a:solidFill>
                <a:schemeClr val="tx2"/>
              </a:solidFill>
              <a:latin typeface="Calibri" pitchFamily="34" charset="0"/>
              <a:cs typeface="mohammad bold art 1" pitchFamily="2" charset="-78"/>
            </a:endParaRPr>
          </a:p>
          <a:p>
            <a:pPr marL="0" lvl="0" indent="0" algn="r" rtl="1">
              <a:buNone/>
            </a:pPr>
            <a:r>
              <a:rPr lang="ar-KW" dirty="0" smtClean="0">
                <a:solidFill>
                  <a:schemeClr val="tx2"/>
                </a:solidFill>
                <a:latin typeface="Calibri" pitchFamily="34" charset="0"/>
                <a:cs typeface="mohammad bold art 1" pitchFamily="2" charset="-78"/>
              </a:rPr>
              <a:t>«شركة </a:t>
            </a:r>
            <a:r>
              <a:rPr lang="ar-KW" dirty="0">
                <a:solidFill>
                  <a:schemeClr val="tx2"/>
                </a:solidFill>
                <a:latin typeface="Calibri" pitchFamily="34" charset="0"/>
                <a:cs typeface="mohammad bold art 1" pitchFamily="2" charset="-78"/>
              </a:rPr>
              <a:t>تؤسس لغرض معين </a:t>
            </a:r>
            <a:r>
              <a:rPr lang="ar-KW" dirty="0" smtClean="0">
                <a:solidFill>
                  <a:schemeClr val="tx2"/>
                </a:solidFill>
                <a:latin typeface="Calibri" pitchFamily="34" charset="0"/>
                <a:cs typeface="mohammad bold art 1" pitchFamily="2" charset="-78"/>
              </a:rPr>
              <a:t>كإصدار السندات </a:t>
            </a:r>
            <a:r>
              <a:rPr lang="ar-KW" dirty="0">
                <a:solidFill>
                  <a:schemeClr val="tx2"/>
                </a:solidFill>
                <a:latin typeface="Calibri" pitchFamily="34" charset="0"/>
                <a:cs typeface="mohammad bold art 1" pitchFamily="2" charset="-78"/>
              </a:rPr>
              <a:t>أو صكوك أو غيرها من عمليات </a:t>
            </a:r>
            <a:r>
              <a:rPr lang="ar-KW" dirty="0" smtClean="0">
                <a:solidFill>
                  <a:schemeClr val="tx2"/>
                </a:solidFill>
                <a:latin typeface="Calibri" pitchFamily="34" charset="0"/>
                <a:cs typeface="mohammad bold art 1" pitchFamily="2" charset="-78"/>
              </a:rPr>
              <a:t>التوريق.»</a:t>
            </a:r>
            <a:endParaRPr lang="ar-KW" dirty="0">
              <a:solidFill>
                <a:schemeClr val="tx2"/>
              </a:solidFill>
              <a:latin typeface="Calibri" pitchFamily="34" charset="0"/>
              <a:cs typeface="mohammad bold art 1" pitchFamily="2" charset="-78"/>
            </a:endParaRPr>
          </a:p>
          <a:p>
            <a:pPr algn="r" rtl="1"/>
            <a:endParaRPr lang="en-US" dirty="0">
              <a:cs typeface="mohammad bold art 1" pitchFamily="2" charset="-78"/>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095201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smtClean="0">
                <a:solidFill>
                  <a:schemeClr val="tx2"/>
                </a:solidFill>
                <a:cs typeface="mohammad bold art 1" pitchFamily="2" charset="-78"/>
              </a:rPr>
              <a:t>تأسيس الشركة ذات الغرض الخاص</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533400" y="1600200"/>
            <a:ext cx="8001000" cy="4525963"/>
          </a:xfrm>
        </p:spPr>
        <p:txBody>
          <a:bodyPr>
            <a:normAutofit/>
          </a:bodyPr>
          <a:lstStyle/>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يتم تأسيس الشركة ذات الغرض الخاص بناءً على موافقة الهيئة ويتم قيدها في السجل التجاري لدى وزارة التجارة </a:t>
            </a:r>
            <a:r>
              <a:rPr lang="ar-KW" sz="2800" dirty="0">
                <a:solidFill>
                  <a:schemeClr val="tx2"/>
                </a:solidFill>
                <a:latin typeface="Calibri" pitchFamily="34" charset="0"/>
                <a:cs typeface="mohammad bold art 1" pitchFamily="2" charset="-78"/>
              </a:rPr>
              <a:t>والصناعة، </a:t>
            </a:r>
            <a:r>
              <a:rPr lang="ar-KW" sz="2800" dirty="0" smtClean="0">
                <a:solidFill>
                  <a:schemeClr val="tx2"/>
                </a:solidFill>
                <a:latin typeface="Calibri" pitchFamily="34" charset="0"/>
                <a:cs typeface="mohammad bold art 1" pitchFamily="2" charset="-78"/>
              </a:rPr>
              <a:t>وتتمتع بالشخصية </a:t>
            </a:r>
            <a:r>
              <a:rPr lang="ar-KW" sz="2800" dirty="0">
                <a:solidFill>
                  <a:schemeClr val="tx2"/>
                </a:solidFill>
                <a:latin typeface="Calibri" pitchFamily="34" charset="0"/>
                <a:cs typeface="mohammad bold art 1" pitchFamily="2" charset="-78"/>
              </a:rPr>
              <a:t>الاعتبارية من تاريخ إصدار الترخيص من الهيئة.</a:t>
            </a:r>
            <a:endParaRPr lang="ar-KW" sz="2800" dirty="0" smtClean="0">
              <a:solidFill>
                <a:schemeClr val="tx2"/>
              </a:solidFill>
              <a:latin typeface="Calibri" pitchFamily="34" charset="0"/>
              <a:cs typeface="mohammad bold art 1" pitchFamily="2" charset="-78"/>
            </a:endParaRPr>
          </a:p>
          <a:p>
            <a:pPr lvl="0" algn="just" rtl="1" fontAlgn="base">
              <a:spcBef>
                <a:spcPct val="0"/>
              </a:spcBef>
              <a:spcAft>
                <a:spcPts val="600"/>
              </a:spcAft>
              <a:buFont typeface="Wingdings" panose="05000000000000000000" pitchFamily="2" charset="2"/>
              <a:buChar char="§"/>
            </a:pPr>
            <a:endParaRPr lang="ar-KW" sz="2800"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يجوز أن تؤسس الشركة ذات الغرض الخاص من شخص واحد، ولا يجوز أن يزيد </a:t>
            </a:r>
            <a:r>
              <a:rPr lang="ar-KW" sz="2800" dirty="0" smtClean="0">
                <a:solidFill>
                  <a:schemeClr val="tx2"/>
                </a:solidFill>
                <a:latin typeface="Calibri" pitchFamily="34" charset="0"/>
                <a:cs typeface="mohammad bold art 1" pitchFamily="2" charset="-78"/>
              </a:rPr>
              <a:t>عدد المؤسسين </a:t>
            </a:r>
            <a:r>
              <a:rPr lang="ar-KW" sz="2800" dirty="0">
                <a:solidFill>
                  <a:schemeClr val="tx2"/>
                </a:solidFill>
                <a:latin typeface="Calibri" pitchFamily="34" charset="0"/>
                <a:cs typeface="mohammad bold art 1" pitchFamily="2" charset="-78"/>
              </a:rPr>
              <a:t>أو المساهمين أثناء حياة الشركة </a:t>
            </a:r>
            <a:r>
              <a:rPr lang="ar-KW" sz="2800" dirty="0" smtClean="0">
                <a:solidFill>
                  <a:schemeClr val="tx2"/>
                </a:solidFill>
                <a:latin typeface="Calibri" pitchFamily="34" charset="0"/>
                <a:cs typeface="mohammad bold art 1" pitchFamily="2" charset="-78"/>
              </a:rPr>
              <a:t>عن ثلاثة </a:t>
            </a:r>
            <a:r>
              <a:rPr lang="ar-KW" sz="2800" dirty="0">
                <a:solidFill>
                  <a:schemeClr val="tx2"/>
                </a:solidFill>
                <a:latin typeface="Calibri" pitchFamily="34" charset="0"/>
                <a:cs typeface="mohammad bold art 1" pitchFamily="2" charset="-78"/>
              </a:rPr>
              <a:t>أشخاص</a:t>
            </a:r>
            <a:r>
              <a:rPr lang="ar-KW" sz="2800" dirty="0" smtClean="0">
                <a:solidFill>
                  <a:schemeClr val="tx2"/>
                </a:solidFill>
                <a:latin typeface="Calibri" pitchFamily="34" charset="0"/>
                <a:cs typeface="mohammad bold art 1" pitchFamily="2" charset="-78"/>
              </a:rPr>
              <a:t>.</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8</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955986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6010598" cy="1143000"/>
          </a:xfrm>
        </p:spPr>
        <p:txBody>
          <a:bodyPr>
            <a:normAutofit/>
          </a:bodyPr>
          <a:lstStyle/>
          <a:p>
            <a:pPr algn="r" rtl="1"/>
            <a:r>
              <a:rPr lang="ar-KW" sz="3200" b="1" dirty="0" smtClean="0">
                <a:solidFill>
                  <a:schemeClr val="tx2"/>
                </a:solidFill>
                <a:cs typeface="mohammad bold art 1" pitchFamily="2" charset="-78"/>
              </a:rPr>
              <a:t>خصائص الشركة ذات الغرض الخاص</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الحد الأدنى لرأس مال الشركة ذات الغرض الخاص 100 د.ك  أو مصاريف التأسيس أيهما </a:t>
            </a:r>
            <a:r>
              <a:rPr lang="ar-KW" sz="2800" dirty="0" smtClean="0">
                <a:solidFill>
                  <a:schemeClr val="tx2"/>
                </a:solidFill>
                <a:latin typeface="Calibri" pitchFamily="34" charset="0"/>
                <a:cs typeface="mohammad bold art 1" pitchFamily="2" charset="-78"/>
              </a:rPr>
              <a:t>أعلى</a:t>
            </a:r>
            <a:r>
              <a:rPr lang="ar-KW" sz="2800" dirty="0">
                <a:solidFill>
                  <a:schemeClr val="tx2"/>
                </a:solidFill>
                <a:latin typeface="Calibri" pitchFamily="34" charset="0"/>
                <a:cs typeface="mohammad bold art 1" pitchFamily="2" charset="-78"/>
              </a:rPr>
              <a:t>.</a:t>
            </a: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endParaRPr lang="ar-KW" sz="2800"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لا </a:t>
            </a:r>
            <a:r>
              <a:rPr lang="ar-KW" sz="2800" dirty="0">
                <a:solidFill>
                  <a:schemeClr val="tx2"/>
                </a:solidFill>
                <a:latin typeface="Calibri" pitchFamily="34" charset="0"/>
                <a:cs typeface="mohammad bold art 1" pitchFamily="2" charset="-78"/>
              </a:rPr>
              <a:t>تكون مدة الشركة ذات الغرض الخاص أقصر من </a:t>
            </a:r>
            <a:r>
              <a:rPr lang="ar-KW" sz="2800" dirty="0" smtClean="0">
                <a:solidFill>
                  <a:schemeClr val="tx2"/>
                </a:solidFill>
                <a:latin typeface="Calibri" pitchFamily="34" charset="0"/>
                <a:cs typeface="mohammad bold art 1" pitchFamily="2" charset="-78"/>
              </a:rPr>
              <a:t>أجل السندات أو </a:t>
            </a:r>
            <a:r>
              <a:rPr lang="ar-KW" sz="2800" dirty="0">
                <a:solidFill>
                  <a:schemeClr val="tx2"/>
                </a:solidFill>
                <a:latin typeface="Calibri" pitchFamily="34" charset="0"/>
                <a:cs typeface="mohammad bold art 1" pitchFamily="2" charset="-78"/>
              </a:rPr>
              <a:t>الصكوك </a:t>
            </a:r>
            <a:r>
              <a:rPr lang="ar-KW" sz="2800" dirty="0" smtClean="0">
                <a:solidFill>
                  <a:schemeClr val="tx2"/>
                </a:solidFill>
                <a:latin typeface="Calibri" pitchFamily="34" charset="0"/>
                <a:cs typeface="mohammad bold art 1" pitchFamily="2" charset="-78"/>
              </a:rPr>
              <a:t>التي تصدرها.</a:t>
            </a:r>
          </a:p>
          <a:p>
            <a:pPr algn="just" rtl="1" fontAlgn="base">
              <a:spcBef>
                <a:spcPct val="0"/>
              </a:spcBef>
              <a:spcAft>
                <a:spcPts val="600"/>
              </a:spcAft>
              <a:buFont typeface="Wingdings" panose="05000000000000000000" pitchFamily="2" charset="2"/>
              <a:buChar char="§"/>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تنحصر أغراض الشركة ذات الغرض الخاص في تلك الأغراض المتعلقة بإصدار السندات أو الصكوك كما هو في عقد الشركة</a:t>
            </a:r>
            <a:r>
              <a:rPr lang="ar-KW" sz="2800" dirty="0" smtClean="0">
                <a:solidFill>
                  <a:schemeClr val="tx2"/>
                </a:solidFill>
                <a:latin typeface="Calibri" pitchFamily="34" charset="0"/>
                <a:cs typeface="mohammad bold art 1" pitchFamily="2" charset="-78"/>
              </a:rPr>
              <a:t>.</a:t>
            </a: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9</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916219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858</TotalTime>
  <Words>1084</Words>
  <Application>Microsoft Office PowerPoint</Application>
  <PresentationFormat>On-screen Show (4:3)</PresentationFormat>
  <Paragraphs>161</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ورشة عمل </vt:lpstr>
      <vt:lpstr>مقدمــــــــة (2/1)</vt:lpstr>
      <vt:lpstr>مقدمــــــــة (2/2)</vt:lpstr>
      <vt:lpstr>جدول أعمال الورشة</vt:lpstr>
      <vt:lpstr>PowerPoint Presentation</vt:lpstr>
      <vt:lpstr>تعديلات القانون</vt:lpstr>
      <vt:lpstr>تعريف الشركة ذات الغرض الخاص</vt:lpstr>
      <vt:lpstr>تأسيس الشركة ذات الغرض الخاص</vt:lpstr>
      <vt:lpstr>خصائص الشركة ذات الغرض الخاص</vt:lpstr>
      <vt:lpstr>أحكام عامة</vt:lpstr>
      <vt:lpstr>إعفاءات الشركة ذات الغرض الخاص</vt:lpstr>
      <vt:lpstr>أنشطة الشركة ذات الغرض الخاص</vt:lpstr>
      <vt:lpstr>تصفية وحل الشركة ذات الغرض الخاص</vt:lpstr>
      <vt:lpstr>PowerPoint Presentation</vt:lpstr>
      <vt:lpstr>التعريفات المهمة</vt:lpstr>
      <vt:lpstr>إنشاء العهدة المالية</vt:lpstr>
      <vt:lpstr>مستند العهدة</vt:lpstr>
      <vt:lpstr>أمين العهدة</vt:lpstr>
      <vt:lpstr>انتهاء العهدة المالية</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Jomanah Alshawaf</cp:lastModifiedBy>
  <cp:revision>87</cp:revision>
  <cp:lastPrinted>2015-11-23T09:19:57Z</cp:lastPrinted>
  <dcterms:created xsi:type="dcterms:W3CDTF">2014-09-25T11:33:14Z</dcterms:created>
  <dcterms:modified xsi:type="dcterms:W3CDTF">2015-12-15T11:18:04Z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e962de9f-9d76-417d-9343-cc166544c175</vt:lpwstr>
  </property>
  <property fmtid="{D5CDD505-2E9C-101B-9397-08002B2CF9AE}" pid="3" name="CMAClassification">
    <vt:lpwstr>Internal</vt:lpwstr>
  </property>
</Properties>
</file>